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28"/>
  </p:notesMasterIdLst>
  <p:sldIdLst>
    <p:sldId id="256" r:id="rId2"/>
    <p:sldId id="257" r:id="rId3"/>
    <p:sldId id="266" r:id="rId4"/>
    <p:sldId id="267" r:id="rId5"/>
    <p:sldId id="258" r:id="rId6"/>
    <p:sldId id="282" r:id="rId7"/>
    <p:sldId id="259" r:id="rId8"/>
    <p:sldId id="268" r:id="rId9"/>
    <p:sldId id="261" r:id="rId10"/>
    <p:sldId id="271" r:id="rId11"/>
    <p:sldId id="262" r:id="rId12"/>
    <p:sldId id="278" r:id="rId13"/>
    <p:sldId id="281" r:id="rId14"/>
    <p:sldId id="295" r:id="rId15"/>
    <p:sldId id="283" r:id="rId16"/>
    <p:sldId id="284" r:id="rId17"/>
    <p:sldId id="287" r:id="rId18"/>
    <p:sldId id="288" r:id="rId19"/>
    <p:sldId id="289" r:id="rId20"/>
    <p:sldId id="285" r:id="rId21"/>
    <p:sldId id="296" r:id="rId22"/>
    <p:sldId id="291" r:id="rId23"/>
    <p:sldId id="292" r:id="rId24"/>
    <p:sldId id="290" r:id="rId25"/>
    <p:sldId id="293" r:id="rId26"/>
    <p:sldId id="294"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FFFFCC"/>
    <a:srgbClr val="3B8656"/>
    <a:srgbClr val="1A315E"/>
    <a:srgbClr val="213865"/>
    <a:srgbClr val="1F3663"/>
    <a:srgbClr val="1E3562"/>
    <a:srgbClr val="1D3461"/>
    <a:srgbClr val="203764"/>
    <a:srgbClr val="2479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78652" autoAdjust="0"/>
  </p:normalViewPr>
  <p:slideViewPr>
    <p:cSldViewPr snapToGrid="0">
      <p:cViewPr varScale="1">
        <p:scale>
          <a:sx n="81" d="100"/>
          <a:sy n="81" d="100"/>
        </p:scale>
        <p:origin x="166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4CCEAE-60F4-4D79-8ED7-A8BFCA15A6F6}" type="doc">
      <dgm:prSet loTypeId="urn:microsoft.com/office/officeart/2005/8/layout/vList2" loCatId="list" qsTypeId="urn:microsoft.com/office/officeart/2005/8/quickstyle/3d4" qsCatId="3D" csTypeId="urn:microsoft.com/office/officeart/2005/8/colors/accent1_2" csCatId="accent1" phldr="1"/>
      <dgm:spPr/>
      <dgm:t>
        <a:bodyPr/>
        <a:lstStyle/>
        <a:p>
          <a:endParaRPr lang="en-US"/>
        </a:p>
      </dgm:t>
    </dgm:pt>
    <dgm:pt modelId="{F71026A8-8AF5-41E4-A81B-6D1DD7620AEA}">
      <dgm:prSet custT="1"/>
      <dgm:spPr>
        <a:solidFill>
          <a:srgbClr val="3C687C"/>
        </a:solidFill>
      </dgm:spPr>
      <dgm:t>
        <a:bodyPr/>
        <a:lstStyle/>
        <a:p>
          <a:r>
            <a:rPr lang="en-US" sz="2200" dirty="0"/>
            <a:t>Monitored winter raptor activity of 50 years during the entire month of January</a:t>
          </a:r>
        </a:p>
      </dgm:t>
    </dgm:pt>
    <dgm:pt modelId="{73D72EB2-0A27-4E39-802E-8554026E075E}" type="parTrans" cxnId="{4BC944B6-2BD4-4002-9940-320F85B01844}">
      <dgm:prSet/>
      <dgm:spPr/>
      <dgm:t>
        <a:bodyPr/>
        <a:lstStyle/>
        <a:p>
          <a:endParaRPr lang="en-US"/>
        </a:p>
      </dgm:t>
    </dgm:pt>
    <dgm:pt modelId="{D39D65D9-5B50-4ABC-9B83-D6639B129F37}" type="sibTrans" cxnId="{4BC944B6-2BD4-4002-9940-320F85B01844}">
      <dgm:prSet/>
      <dgm:spPr/>
      <dgm:t>
        <a:bodyPr/>
        <a:lstStyle/>
        <a:p>
          <a:endParaRPr lang="en-US"/>
        </a:p>
      </dgm:t>
    </dgm:pt>
    <dgm:pt modelId="{9E978832-DB70-4186-9F2A-3F5A80BEAFE2}">
      <dgm:prSet custT="1"/>
      <dgm:spPr>
        <a:solidFill>
          <a:srgbClr val="4F89A3"/>
        </a:solidFill>
      </dgm:spPr>
      <dgm:t>
        <a:bodyPr/>
        <a:lstStyle/>
        <a:p>
          <a:r>
            <a:rPr lang="en-US" sz="2200" dirty="0"/>
            <a:t>Consists of 76 established routes throughout the state </a:t>
          </a:r>
        </a:p>
      </dgm:t>
    </dgm:pt>
    <dgm:pt modelId="{AFC97D69-EBE1-4D0F-897F-80FF84258716}" type="parTrans" cxnId="{2D33050C-A3E7-4F40-9CD0-40529F215288}">
      <dgm:prSet/>
      <dgm:spPr/>
      <dgm:t>
        <a:bodyPr/>
        <a:lstStyle/>
        <a:p>
          <a:endParaRPr lang="en-US"/>
        </a:p>
      </dgm:t>
    </dgm:pt>
    <dgm:pt modelId="{19A7F090-91C5-40A5-88F0-687F91CC7FC8}" type="sibTrans" cxnId="{2D33050C-A3E7-4F40-9CD0-40529F215288}">
      <dgm:prSet/>
      <dgm:spPr/>
      <dgm:t>
        <a:bodyPr/>
        <a:lstStyle/>
        <a:p>
          <a:endParaRPr lang="en-US"/>
        </a:p>
      </dgm:t>
    </dgm:pt>
    <dgm:pt modelId="{6E6D033A-A9E1-4E85-AB33-18C661CA3F83}">
      <dgm:prSet custT="1"/>
      <dgm:spPr>
        <a:solidFill>
          <a:srgbClr val="247994"/>
        </a:solidFill>
      </dgm:spPr>
      <dgm:t>
        <a:bodyPr/>
        <a:lstStyle/>
        <a:p>
          <a:r>
            <a:rPr lang="en-US" sz="2200" dirty="0"/>
            <a:t>Consistently gets more than 1,000 observations with the assistance of staff and dedicated volunteers</a:t>
          </a:r>
        </a:p>
      </dgm:t>
    </dgm:pt>
    <dgm:pt modelId="{F2001826-55B1-4F84-B411-FA2CFF9F2F98}" type="parTrans" cxnId="{029E84A0-83A3-4AC6-A10D-11186CF10E90}">
      <dgm:prSet/>
      <dgm:spPr/>
      <dgm:t>
        <a:bodyPr/>
        <a:lstStyle/>
        <a:p>
          <a:endParaRPr lang="en-US"/>
        </a:p>
      </dgm:t>
    </dgm:pt>
    <dgm:pt modelId="{152B2305-9051-48C9-A981-39E9E03E3943}" type="sibTrans" cxnId="{029E84A0-83A3-4AC6-A10D-11186CF10E90}">
      <dgm:prSet/>
      <dgm:spPr/>
      <dgm:t>
        <a:bodyPr/>
        <a:lstStyle/>
        <a:p>
          <a:endParaRPr lang="en-US"/>
        </a:p>
      </dgm:t>
    </dgm:pt>
    <dgm:pt modelId="{34D17CFC-7384-4A77-8869-CF264CC4FE9B}" type="pres">
      <dgm:prSet presAssocID="{2D4CCEAE-60F4-4D79-8ED7-A8BFCA15A6F6}" presName="linear" presStyleCnt="0">
        <dgm:presLayoutVars>
          <dgm:animLvl val="lvl"/>
          <dgm:resizeHandles val="exact"/>
        </dgm:presLayoutVars>
      </dgm:prSet>
      <dgm:spPr/>
    </dgm:pt>
    <dgm:pt modelId="{B17CB8F1-E802-4A35-8573-98B47309C510}" type="pres">
      <dgm:prSet presAssocID="{F71026A8-8AF5-41E4-A81B-6D1DD7620AEA}" presName="parentText" presStyleLbl="node1" presStyleIdx="0" presStyleCnt="3">
        <dgm:presLayoutVars>
          <dgm:chMax val="0"/>
          <dgm:bulletEnabled val="1"/>
        </dgm:presLayoutVars>
      </dgm:prSet>
      <dgm:spPr/>
    </dgm:pt>
    <dgm:pt modelId="{4A367C6C-CA26-404A-85B7-D26C56C82F87}" type="pres">
      <dgm:prSet presAssocID="{D39D65D9-5B50-4ABC-9B83-D6639B129F37}" presName="spacer" presStyleCnt="0"/>
      <dgm:spPr/>
    </dgm:pt>
    <dgm:pt modelId="{DE1D51E9-E18A-40CB-BD5C-840FF02E37EC}" type="pres">
      <dgm:prSet presAssocID="{9E978832-DB70-4186-9F2A-3F5A80BEAFE2}" presName="parentText" presStyleLbl="node1" presStyleIdx="1" presStyleCnt="3">
        <dgm:presLayoutVars>
          <dgm:chMax val="0"/>
          <dgm:bulletEnabled val="1"/>
        </dgm:presLayoutVars>
      </dgm:prSet>
      <dgm:spPr/>
    </dgm:pt>
    <dgm:pt modelId="{071F565D-1F8A-441A-8C60-D10D2CB057E4}" type="pres">
      <dgm:prSet presAssocID="{19A7F090-91C5-40A5-88F0-687F91CC7FC8}" presName="spacer" presStyleCnt="0"/>
      <dgm:spPr/>
    </dgm:pt>
    <dgm:pt modelId="{A278CE5A-995A-4CFE-8DAE-59ACEFF7AEE2}" type="pres">
      <dgm:prSet presAssocID="{6E6D033A-A9E1-4E85-AB33-18C661CA3F83}" presName="parentText" presStyleLbl="node1" presStyleIdx="2" presStyleCnt="3">
        <dgm:presLayoutVars>
          <dgm:chMax val="0"/>
          <dgm:bulletEnabled val="1"/>
        </dgm:presLayoutVars>
      </dgm:prSet>
      <dgm:spPr/>
    </dgm:pt>
  </dgm:ptLst>
  <dgm:cxnLst>
    <dgm:cxn modelId="{2D33050C-A3E7-4F40-9CD0-40529F215288}" srcId="{2D4CCEAE-60F4-4D79-8ED7-A8BFCA15A6F6}" destId="{9E978832-DB70-4186-9F2A-3F5A80BEAFE2}" srcOrd="1" destOrd="0" parTransId="{AFC97D69-EBE1-4D0F-897F-80FF84258716}" sibTransId="{19A7F090-91C5-40A5-88F0-687F91CC7FC8}"/>
    <dgm:cxn modelId="{A7115524-3D9E-4401-B589-CACEEBD26EDA}" type="presOf" srcId="{2D4CCEAE-60F4-4D79-8ED7-A8BFCA15A6F6}" destId="{34D17CFC-7384-4A77-8869-CF264CC4FE9B}" srcOrd="0" destOrd="0" presId="urn:microsoft.com/office/officeart/2005/8/layout/vList2"/>
    <dgm:cxn modelId="{63EB2D3B-CDE1-4778-8872-F2D4C4D9343B}" type="presOf" srcId="{F71026A8-8AF5-41E4-A81B-6D1DD7620AEA}" destId="{B17CB8F1-E802-4A35-8573-98B47309C510}" srcOrd="0" destOrd="0" presId="urn:microsoft.com/office/officeart/2005/8/layout/vList2"/>
    <dgm:cxn modelId="{3E0E7160-F0A7-4608-97E9-4782DBBE0BA8}" type="presOf" srcId="{9E978832-DB70-4186-9F2A-3F5A80BEAFE2}" destId="{DE1D51E9-E18A-40CB-BD5C-840FF02E37EC}" srcOrd="0" destOrd="0" presId="urn:microsoft.com/office/officeart/2005/8/layout/vList2"/>
    <dgm:cxn modelId="{029E84A0-83A3-4AC6-A10D-11186CF10E90}" srcId="{2D4CCEAE-60F4-4D79-8ED7-A8BFCA15A6F6}" destId="{6E6D033A-A9E1-4E85-AB33-18C661CA3F83}" srcOrd="2" destOrd="0" parTransId="{F2001826-55B1-4F84-B411-FA2CFF9F2F98}" sibTransId="{152B2305-9051-48C9-A981-39E9E03E3943}"/>
    <dgm:cxn modelId="{4BC944B6-2BD4-4002-9940-320F85B01844}" srcId="{2D4CCEAE-60F4-4D79-8ED7-A8BFCA15A6F6}" destId="{F71026A8-8AF5-41E4-A81B-6D1DD7620AEA}" srcOrd="0" destOrd="0" parTransId="{73D72EB2-0A27-4E39-802E-8554026E075E}" sibTransId="{D39D65D9-5B50-4ABC-9B83-D6639B129F37}"/>
    <dgm:cxn modelId="{774BF9EB-8132-4CA3-9633-8B90F850117C}" type="presOf" srcId="{6E6D033A-A9E1-4E85-AB33-18C661CA3F83}" destId="{A278CE5A-995A-4CFE-8DAE-59ACEFF7AEE2}" srcOrd="0" destOrd="0" presId="urn:microsoft.com/office/officeart/2005/8/layout/vList2"/>
    <dgm:cxn modelId="{BDAC5ACF-BBC6-4989-8E7F-EA3AB90523F8}" type="presParOf" srcId="{34D17CFC-7384-4A77-8869-CF264CC4FE9B}" destId="{B17CB8F1-E802-4A35-8573-98B47309C510}" srcOrd="0" destOrd="0" presId="urn:microsoft.com/office/officeart/2005/8/layout/vList2"/>
    <dgm:cxn modelId="{6DB3541A-F2FF-4397-B2E8-BA8C1C25E56B}" type="presParOf" srcId="{34D17CFC-7384-4A77-8869-CF264CC4FE9B}" destId="{4A367C6C-CA26-404A-85B7-D26C56C82F87}" srcOrd="1" destOrd="0" presId="urn:microsoft.com/office/officeart/2005/8/layout/vList2"/>
    <dgm:cxn modelId="{70A160B7-2696-4162-8262-FF1B8D613134}" type="presParOf" srcId="{34D17CFC-7384-4A77-8869-CF264CC4FE9B}" destId="{DE1D51E9-E18A-40CB-BD5C-840FF02E37EC}" srcOrd="2" destOrd="0" presId="urn:microsoft.com/office/officeart/2005/8/layout/vList2"/>
    <dgm:cxn modelId="{8E075280-3CE4-47AC-A4C9-7A02BDC0F17F}" type="presParOf" srcId="{34D17CFC-7384-4A77-8869-CF264CC4FE9B}" destId="{071F565D-1F8A-441A-8C60-D10D2CB057E4}" srcOrd="3" destOrd="0" presId="urn:microsoft.com/office/officeart/2005/8/layout/vList2"/>
    <dgm:cxn modelId="{D1C869F1-F332-4C33-995E-6FE7DDC1ED1E}" type="presParOf" srcId="{34D17CFC-7384-4A77-8869-CF264CC4FE9B}" destId="{A278CE5A-995A-4CFE-8DAE-59ACEFF7AEE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CB8F1-E802-4A35-8573-98B47309C510}">
      <dsp:nvSpPr>
        <dsp:cNvPr id="0" name=""/>
        <dsp:cNvSpPr/>
      </dsp:nvSpPr>
      <dsp:spPr>
        <a:xfrm>
          <a:off x="0" y="3540"/>
          <a:ext cx="5698301" cy="1198080"/>
        </a:xfrm>
        <a:prstGeom prst="roundRect">
          <a:avLst/>
        </a:prstGeom>
        <a:solidFill>
          <a:srgbClr val="3C687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Monitored winter raptor activity of 50 years during the entire month of January</a:t>
          </a:r>
        </a:p>
      </dsp:txBody>
      <dsp:txXfrm>
        <a:off x="58485" y="62025"/>
        <a:ext cx="5581331" cy="1081110"/>
      </dsp:txXfrm>
    </dsp:sp>
    <dsp:sp modelId="{DE1D51E9-E18A-40CB-BD5C-840FF02E37EC}">
      <dsp:nvSpPr>
        <dsp:cNvPr id="0" name=""/>
        <dsp:cNvSpPr/>
      </dsp:nvSpPr>
      <dsp:spPr>
        <a:xfrm>
          <a:off x="0" y="1385940"/>
          <a:ext cx="5698301" cy="1198080"/>
        </a:xfrm>
        <a:prstGeom prst="roundRect">
          <a:avLst/>
        </a:prstGeom>
        <a:solidFill>
          <a:srgbClr val="4F89A3"/>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Consists of 76 established routes throughout the state </a:t>
          </a:r>
        </a:p>
      </dsp:txBody>
      <dsp:txXfrm>
        <a:off x="58485" y="1444425"/>
        <a:ext cx="5581331" cy="1081110"/>
      </dsp:txXfrm>
    </dsp:sp>
    <dsp:sp modelId="{A278CE5A-995A-4CFE-8DAE-59ACEFF7AEE2}">
      <dsp:nvSpPr>
        <dsp:cNvPr id="0" name=""/>
        <dsp:cNvSpPr/>
      </dsp:nvSpPr>
      <dsp:spPr>
        <a:xfrm>
          <a:off x="0" y="2768340"/>
          <a:ext cx="5698301" cy="1198080"/>
        </a:xfrm>
        <a:prstGeom prst="roundRect">
          <a:avLst/>
        </a:prstGeom>
        <a:solidFill>
          <a:srgbClr val="24799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Consistently gets more than 1,000 observations with the assistance of staff and dedicated volunteers</a:t>
          </a:r>
        </a:p>
      </dsp:txBody>
      <dsp:txXfrm>
        <a:off x="58485" y="2826825"/>
        <a:ext cx="5581331" cy="108111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E174B5-ABD7-4220-B7FB-55595439A37F}" type="datetimeFigureOut">
              <a:rPr lang="en-US" smtClean="0"/>
              <a:t>9/18/2023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85EACA-39BA-49AE-A23E-1F01CCE949DD}" type="slidenum">
              <a:rPr lang="en-US" smtClean="0"/>
              <a:t>‹#›</a:t>
            </a:fld>
            <a:endParaRPr lang="en-US" dirty="0"/>
          </a:p>
        </p:txBody>
      </p:sp>
    </p:spTree>
    <p:extLst>
      <p:ext uri="{BB962C8B-B14F-4D97-AF65-F5344CB8AC3E}">
        <p14:creationId xmlns:p14="http://schemas.microsoft.com/office/powerpoint/2010/main" val="3424995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F6BEBB9-9F8E-4FF0-806E-C7786D972F1B}" type="datetimeFigureOut">
              <a:rPr lang="en-US" smtClean="0"/>
              <a:t>9/18/2023</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F15774EA-2943-4545-BADE-383F76301182}" type="slidenum">
              <a:rPr lang="en-US" smtClean="0"/>
              <a:t>‹#›</a:t>
            </a:fld>
            <a:endParaRPr lang="en-US" dirty="0"/>
          </a:p>
        </p:txBody>
      </p:sp>
    </p:spTree>
    <p:extLst>
      <p:ext uri="{BB962C8B-B14F-4D97-AF65-F5344CB8AC3E}">
        <p14:creationId xmlns:p14="http://schemas.microsoft.com/office/powerpoint/2010/main" val="1009201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6BEBB9-9F8E-4FF0-806E-C7786D972F1B}"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5774EA-2943-4545-BADE-383F76301182}" type="slidenum">
              <a:rPr lang="en-US" smtClean="0"/>
              <a:t>‹#›</a:t>
            </a:fld>
            <a:endParaRPr lang="en-US" dirty="0"/>
          </a:p>
        </p:txBody>
      </p:sp>
    </p:spTree>
    <p:extLst>
      <p:ext uri="{BB962C8B-B14F-4D97-AF65-F5344CB8AC3E}">
        <p14:creationId xmlns:p14="http://schemas.microsoft.com/office/powerpoint/2010/main" val="2157402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F6BEBB9-9F8E-4FF0-806E-C7786D972F1B}" type="datetimeFigureOut">
              <a:rPr lang="en-US" smtClean="0"/>
              <a:t>9/18/2023</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F15774EA-2943-4545-BADE-383F76301182}" type="slidenum">
              <a:rPr lang="en-US" smtClean="0"/>
              <a:t>‹#›</a:t>
            </a:fld>
            <a:endParaRPr lang="en-US" dirty="0"/>
          </a:p>
        </p:txBody>
      </p:sp>
    </p:spTree>
    <p:extLst>
      <p:ext uri="{BB962C8B-B14F-4D97-AF65-F5344CB8AC3E}">
        <p14:creationId xmlns:p14="http://schemas.microsoft.com/office/powerpoint/2010/main" val="3599525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6BEBB9-9F8E-4FF0-806E-C7786D972F1B}" type="datetimeFigureOut">
              <a:rPr lang="en-US" smtClean="0"/>
              <a:t>9/18/2023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F15774EA-2943-4545-BADE-383F76301182}" type="slidenum">
              <a:rPr lang="en-US" smtClean="0"/>
              <a:t>‹#›</a:t>
            </a:fld>
            <a:endParaRPr lang="en-US" dirty="0"/>
          </a:p>
        </p:txBody>
      </p:sp>
    </p:spTree>
    <p:extLst>
      <p:ext uri="{BB962C8B-B14F-4D97-AF65-F5344CB8AC3E}">
        <p14:creationId xmlns:p14="http://schemas.microsoft.com/office/powerpoint/2010/main" val="4058557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F6BEBB9-9F8E-4FF0-806E-C7786D972F1B}" type="datetimeFigureOut">
              <a:rPr lang="en-US" smtClean="0"/>
              <a:t>9/18/2023</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F15774EA-2943-4545-BADE-383F76301182}" type="slidenum">
              <a:rPr lang="en-US" smtClean="0"/>
              <a:t>‹#›</a:t>
            </a:fld>
            <a:endParaRPr lang="en-US" dirty="0"/>
          </a:p>
        </p:txBody>
      </p:sp>
    </p:spTree>
    <p:extLst>
      <p:ext uri="{BB962C8B-B14F-4D97-AF65-F5344CB8AC3E}">
        <p14:creationId xmlns:p14="http://schemas.microsoft.com/office/powerpoint/2010/main" val="317429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6BEBB9-9F8E-4FF0-806E-C7786D972F1B}" type="datetimeFigureOut">
              <a:rPr lang="en-US" smtClean="0"/>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5774EA-2943-4545-BADE-383F76301182}" type="slidenum">
              <a:rPr lang="en-US" smtClean="0"/>
              <a:t>‹#›</a:t>
            </a:fld>
            <a:endParaRPr lang="en-US" dirty="0"/>
          </a:p>
        </p:txBody>
      </p:sp>
    </p:spTree>
    <p:extLst>
      <p:ext uri="{BB962C8B-B14F-4D97-AF65-F5344CB8AC3E}">
        <p14:creationId xmlns:p14="http://schemas.microsoft.com/office/powerpoint/2010/main" val="3164019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6BEBB9-9F8E-4FF0-806E-C7786D972F1B}" type="datetimeFigureOut">
              <a:rPr lang="en-US" smtClean="0"/>
              <a:t>9/18/2023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5774EA-2943-4545-BADE-383F76301182}" type="slidenum">
              <a:rPr lang="en-US" smtClean="0"/>
              <a:t>‹#›</a:t>
            </a:fld>
            <a:endParaRPr lang="en-US" dirty="0"/>
          </a:p>
        </p:txBody>
      </p:sp>
    </p:spTree>
    <p:extLst>
      <p:ext uri="{BB962C8B-B14F-4D97-AF65-F5344CB8AC3E}">
        <p14:creationId xmlns:p14="http://schemas.microsoft.com/office/powerpoint/2010/main" val="2590657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F6BEBB9-9F8E-4FF0-806E-C7786D972F1B}" type="datetimeFigureOut">
              <a:rPr lang="en-US" smtClean="0"/>
              <a:t>9/18/2023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5774EA-2943-4545-BADE-383F76301182}" type="slidenum">
              <a:rPr lang="en-US" smtClean="0"/>
              <a:t>‹#›</a:t>
            </a:fld>
            <a:endParaRPr lang="en-US" dirty="0"/>
          </a:p>
        </p:txBody>
      </p:sp>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Tree>
    <p:extLst>
      <p:ext uri="{BB962C8B-B14F-4D97-AF65-F5344CB8AC3E}">
        <p14:creationId xmlns:p14="http://schemas.microsoft.com/office/powerpoint/2010/main" val="19407835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BEBB9-9F8E-4FF0-806E-C7786D972F1B}" type="datetimeFigureOut">
              <a:rPr lang="en-US" smtClean="0"/>
              <a:t>9/18/2023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5774EA-2943-4545-BADE-383F76301182}" type="slidenum">
              <a:rPr lang="en-US" smtClean="0"/>
              <a:t>‹#›</a:t>
            </a:fld>
            <a:endParaRPr lang="en-US" dirty="0"/>
          </a:p>
        </p:txBody>
      </p:sp>
    </p:spTree>
    <p:extLst>
      <p:ext uri="{BB962C8B-B14F-4D97-AF65-F5344CB8AC3E}">
        <p14:creationId xmlns:p14="http://schemas.microsoft.com/office/powerpoint/2010/main" val="2624870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F6BEBB9-9F8E-4FF0-806E-C7786D972F1B}" type="datetimeFigureOut">
              <a:rPr lang="en-US" smtClean="0"/>
              <a:t>9/18/2023</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F15774EA-2943-4545-BADE-383F76301182}" type="slidenum">
              <a:rPr lang="en-US" smtClean="0"/>
              <a:t>‹#›</a:t>
            </a:fld>
            <a:endParaRPr lang="en-US" dirty="0"/>
          </a:p>
        </p:txBody>
      </p:sp>
    </p:spTree>
    <p:extLst>
      <p:ext uri="{BB962C8B-B14F-4D97-AF65-F5344CB8AC3E}">
        <p14:creationId xmlns:p14="http://schemas.microsoft.com/office/powerpoint/2010/main" val="714345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6BEBB9-9F8E-4FF0-806E-C7786D972F1B}" type="datetimeFigureOut">
              <a:rPr lang="en-US" smtClean="0"/>
              <a:t>9/18/2023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5774EA-2943-4545-BADE-383F76301182}" type="slidenum">
              <a:rPr lang="en-US" smtClean="0"/>
              <a:t>‹#›</a:t>
            </a:fld>
            <a:endParaRPr lang="en-US" dirty="0"/>
          </a:p>
        </p:txBody>
      </p:sp>
    </p:spTree>
    <p:extLst>
      <p:ext uri="{BB962C8B-B14F-4D97-AF65-F5344CB8AC3E}">
        <p14:creationId xmlns:p14="http://schemas.microsoft.com/office/powerpoint/2010/main" val="2808433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F6BEBB9-9F8E-4FF0-806E-C7786D972F1B}" type="datetimeFigureOut">
              <a:rPr lang="en-US" smtClean="0"/>
              <a:t>9/18/2023</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F15774EA-2943-4545-BADE-383F76301182}" type="slidenum">
              <a:rPr lang="en-US" smtClean="0"/>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64208360"/>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jbless@ndow.org"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mailto:bsjones@ndow.org" TargetMode="External"/><Relationship Id="rId4" Type="http://schemas.openxmlformats.org/officeDocument/2006/relationships/hyperlink" Target="mailto:jdbrooks@ndow.org"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hyperlink" Target="mailto:jdbrooks@ndow.org"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1FF41-72CB-C4C4-D7EB-E4D50445616E}"/>
              </a:ext>
            </a:extLst>
          </p:cNvPr>
          <p:cNvSpPr>
            <a:spLocks noGrp="1"/>
          </p:cNvSpPr>
          <p:nvPr>
            <p:ph type="ctrTitle"/>
          </p:nvPr>
        </p:nvSpPr>
        <p:spPr>
          <a:xfrm>
            <a:off x="392050" y="714554"/>
            <a:ext cx="6222390" cy="1457084"/>
          </a:xfrm>
        </p:spPr>
        <p:txBody>
          <a:bodyPr>
            <a:normAutofit fontScale="90000"/>
          </a:bodyPr>
          <a:lstStyle/>
          <a:p>
            <a:r>
              <a:rPr lang="en-US" sz="5200" dirty="0">
                <a:solidFill>
                  <a:schemeClr val="tx2"/>
                </a:solidFill>
              </a:rPr>
              <a:t>State of the Birds in Nevada</a:t>
            </a:r>
          </a:p>
        </p:txBody>
      </p:sp>
      <p:pic>
        <p:nvPicPr>
          <p:cNvPr id="4" name="Picture 3" descr="A logo of a state of wildlife&#10;&#10;Description automatically generated">
            <a:extLst>
              <a:ext uri="{FF2B5EF4-FFF2-40B4-BE49-F238E27FC236}">
                <a16:creationId xmlns:a16="http://schemas.microsoft.com/office/drawing/2014/main" id="{DC694083-29BC-9893-DC39-BCA2607F4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799" y="1555953"/>
            <a:ext cx="3272946" cy="4748981"/>
          </a:xfrm>
          <a:prstGeom prst="rect">
            <a:avLst/>
          </a:prstGeom>
        </p:spPr>
      </p:pic>
    </p:spTree>
    <p:extLst>
      <p:ext uri="{BB962C8B-B14F-4D97-AF65-F5344CB8AC3E}">
        <p14:creationId xmlns:p14="http://schemas.microsoft.com/office/powerpoint/2010/main" val="2032872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8F404549-B4DC-481C-926C-DED3EF1C58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14406"/>
            <a:ext cx="12192000" cy="62435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1" name="Rectangle 8200">
            <a:extLst>
              <a:ext uri="{FF2B5EF4-FFF2-40B4-BE49-F238E27FC236}">
                <a16:creationId xmlns:a16="http://schemas.microsoft.com/office/drawing/2014/main" id="{1E8FD5CD-351E-4B06-8B78-BD5102D00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14407"/>
            <a:ext cx="3707477" cy="561177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CF710E11-6093-1629-BAF6-E8F0C63B0DBD}"/>
              </a:ext>
            </a:extLst>
          </p:cNvPr>
          <p:cNvSpPr>
            <a:spLocks noGrp="1"/>
          </p:cNvSpPr>
          <p:nvPr>
            <p:ph type="title"/>
          </p:nvPr>
        </p:nvSpPr>
        <p:spPr>
          <a:xfrm>
            <a:off x="601255" y="702156"/>
            <a:ext cx="3409783" cy="1013800"/>
          </a:xfrm>
        </p:spPr>
        <p:txBody>
          <a:bodyPr>
            <a:normAutofit/>
          </a:bodyPr>
          <a:lstStyle/>
          <a:p>
            <a:r>
              <a:rPr lang="en-US" dirty="0"/>
              <a:t>Yellow-billed Cuckoo</a:t>
            </a:r>
          </a:p>
        </p:txBody>
      </p:sp>
      <p:sp>
        <p:nvSpPr>
          <p:cNvPr id="3" name="Content Placeholder 2">
            <a:extLst>
              <a:ext uri="{FF2B5EF4-FFF2-40B4-BE49-F238E27FC236}">
                <a16:creationId xmlns:a16="http://schemas.microsoft.com/office/drawing/2014/main" id="{B23613F2-AEA0-3BCE-68F0-AB2684D28ABE}"/>
              </a:ext>
            </a:extLst>
          </p:cNvPr>
          <p:cNvSpPr>
            <a:spLocks noGrp="1"/>
          </p:cNvSpPr>
          <p:nvPr>
            <p:ph idx="1"/>
          </p:nvPr>
        </p:nvSpPr>
        <p:spPr>
          <a:xfrm>
            <a:off x="601255" y="1964168"/>
            <a:ext cx="3409782" cy="3097689"/>
          </a:xfrm>
        </p:spPr>
        <p:txBody>
          <a:bodyPr>
            <a:normAutofit/>
          </a:bodyPr>
          <a:lstStyle/>
          <a:p>
            <a:pPr marL="0" indent="0">
              <a:buNone/>
            </a:pPr>
            <a:r>
              <a:rPr lang="en-US" dirty="0">
                <a:solidFill>
                  <a:schemeClr val="bg1"/>
                </a:solidFill>
              </a:rPr>
              <a:t>NDOW and the Utah Division of Natural Resources provided results of the yellow-billed cuckoo data into FieldMaps </a:t>
            </a:r>
          </a:p>
        </p:txBody>
      </p:sp>
      <p:pic>
        <p:nvPicPr>
          <p:cNvPr id="8194" name="Picture 2" descr="Yellow-billed Cuckoo (Coccyzus americanus) · iNaturalist">
            <a:extLst>
              <a:ext uri="{FF2B5EF4-FFF2-40B4-BE49-F238E27FC236}">
                <a16:creationId xmlns:a16="http://schemas.microsoft.com/office/drawing/2014/main" id="{7F3BE83B-EB37-8AF3-06D4-C58E317BB66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91522" y="1281450"/>
            <a:ext cx="6489819" cy="4315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606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8DCE7BF-67D6-4DC1-ABBE-0C5181C66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Killdeer | Audubon Field Guide">
            <a:extLst>
              <a:ext uri="{FF2B5EF4-FFF2-40B4-BE49-F238E27FC236}">
                <a16:creationId xmlns:a16="http://schemas.microsoft.com/office/drawing/2014/main" id="{53FACDF6-F487-65CA-6FB1-FA2B7D041E86}"/>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49267" r="13181"/>
          <a:stretch/>
        </p:blipFill>
        <p:spPr bwMode="auto">
          <a:xfrm>
            <a:off x="20" y="10"/>
            <a:ext cx="4578252"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935C957A-5454-4777-AE77-2148D70BA4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4" name="Rectangle 13">
              <a:extLst>
                <a:ext uri="{FF2B5EF4-FFF2-40B4-BE49-F238E27FC236}">
                  <a16:creationId xmlns:a16="http://schemas.microsoft.com/office/drawing/2014/main" id="{CFC8ED88-6C20-41FE-83E0-992936DA2B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a:extLst>
                <a:ext uri="{FF2B5EF4-FFF2-40B4-BE49-F238E27FC236}">
                  <a16:creationId xmlns:a16="http://schemas.microsoft.com/office/drawing/2014/main" id="{BC27A0C5-FF6D-4BBE-A0FF-497E6CBB55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pic>
        <p:nvPicPr>
          <p:cNvPr id="6" name="Picture 4" descr="Lahontan Valley Wetlands – WHSRN">
            <a:extLst>
              <a:ext uri="{FF2B5EF4-FFF2-40B4-BE49-F238E27FC236}">
                <a16:creationId xmlns:a16="http://schemas.microsoft.com/office/drawing/2014/main" id="{5F02E826-8078-2930-3098-CFFA1B80E9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786" r="2391" b="1"/>
          <a:stretch/>
        </p:blipFill>
        <p:spPr bwMode="auto">
          <a:xfrm>
            <a:off x="4578270" y="10"/>
            <a:ext cx="7613730" cy="685799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9530D588-D18B-4246-B2AF-B7050C52A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0517"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39774D3-8923-6901-084F-A8F3A374B40D}"/>
              </a:ext>
            </a:extLst>
          </p:cNvPr>
          <p:cNvSpPr/>
          <p:nvPr/>
        </p:nvSpPr>
        <p:spPr>
          <a:xfrm>
            <a:off x="438068" y="618067"/>
            <a:ext cx="5099951" cy="5774265"/>
          </a:xfrm>
          <a:prstGeom prst="rect">
            <a:avLst/>
          </a:prstGeom>
          <a:solidFill>
            <a:srgbClr val="1E35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197BBA-06BE-900A-C341-EAB3A5CF1039}"/>
              </a:ext>
            </a:extLst>
          </p:cNvPr>
          <p:cNvSpPr>
            <a:spLocks noGrp="1"/>
          </p:cNvSpPr>
          <p:nvPr>
            <p:ph type="title"/>
          </p:nvPr>
        </p:nvSpPr>
        <p:spPr>
          <a:xfrm>
            <a:off x="584200" y="1006956"/>
            <a:ext cx="3412067" cy="1372177"/>
          </a:xfrm>
        </p:spPr>
        <p:txBody>
          <a:bodyPr anchor="ctr">
            <a:normAutofit/>
          </a:bodyPr>
          <a:lstStyle/>
          <a:p>
            <a:r>
              <a:rPr lang="en-US" dirty="0"/>
              <a:t>Shorebird biannual surveys </a:t>
            </a:r>
          </a:p>
        </p:txBody>
      </p:sp>
      <p:sp>
        <p:nvSpPr>
          <p:cNvPr id="3" name="Content Placeholder 2">
            <a:extLst>
              <a:ext uri="{FF2B5EF4-FFF2-40B4-BE49-F238E27FC236}">
                <a16:creationId xmlns:a16="http://schemas.microsoft.com/office/drawing/2014/main" id="{D5AB4170-2E09-2F1B-0F23-AE95BE7AEC19}"/>
              </a:ext>
            </a:extLst>
          </p:cNvPr>
          <p:cNvSpPr>
            <a:spLocks noGrp="1"/>
          </p:cNvSpPr>
          <p:nvPr>
            <p:ph idx="1"/>
          </p:nvPr>
        </p:nvSpPr>
        <p:spPr>
          <a:xfrm>
            <a:off x="581192" y="2438399"/>
            <a:ext cx="4687493" cy="3564467"/>
          </a:xfrm>
        </p:spPr>
        <p:txBody>
          <a:bodyPr>
            <a:normAutofit/>
          </a:bodyPr>
          <a:lstStyle/>
          <a:p>
            <a:pPr marL="0" indent="0">
              <a:buNone/>
            </a:pPr>
            <a:r>
              <a:rPr lang="en-US" dirty="0">
                <a:solidFill>
                  <a:schemeClr val="bg1"/>
                </a:solidFill>
              </a:rPr>
              <a:t>Participating in the Intermountain West Shorebird Surveys with Point Blue Conservation Science and 11 other states</a:t>
            </a:r>
          </a:p>
          <a:p>
            <a:pPr marL="0" indent="0">
              <a:buNone/>
            </a:pPr>
            <a:endParaRPr lang="en-US" dirty="0">
              <a:solidFill>
                <a:schemeClr val="bg1"/>
              </a:solidFill>
            </a:endParaRPr>
          </a:p>
          <a:p>
            <a:pPr marL="0" indent="0">
              <a:buNone/>
            </a:pPr>
            <a:r>
              <a:rPr lang="en-US" dirty="0">
                <a:solidFill>
                  <a:schemeClr val="bg1"/>
                </a:solidFill>
              </a:rPr>
              <a:t>Nevada has 57 historical sites and has counted over 21,300 shorebirds</a:t>
            </a:r>
          </a:p>
          <a:p>
            <a:pPr marL="0" indent="0">
              <a:buNone/>
            </a:pPr>
            <a:endParaRPr lang="en-US" dirty="0">
              <a:solidFill>
                <a:schemeClr val="bg1"/>
              </a:solidFill>
            </a:endParaRPr>
          </a:p>
          <a:p>
            <a:pPr marL="0" indent="0">
              <a:buNone/>
            </a:pPr>
            <a:r>
              <a:rPr lang="en-US" dirty="0">
                <a:solidFill>
                  <a:schemeClr val="bg1"/>
                </a:solidFill>
              </a:rPr>
              <a:t>NDOW provided 12 staff, 61 volunteers, and partnered with local Audubon chapters, federal and local governments, and volunteer groups</a:t>
            </a:r>
          </a:p>
          <a:p>
            <a:pPr marL="0" indent="0">
              <a:buNone/>
            </a:pPr>
            <a:endParaRPr lang="en-US" dirty="0">
              <a:solidFill>
                <a:schemeClr val="bg1"/>
              </a:solidFill>
            </a:endParaRPr>
          </a:p>
        </p:txBody>
      </p:sp>
    </p:spTree>
    <p:extLst>
      <p:ext uri="{BB962C8B-B14F-4D97-AF65-F5344CB8AC3E}">
        <p14:creationId xmlns:p14="http://schemas.microsoft.com/office/powerpoint/2010/main" val="12075826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26825C-C353-4D81-8E07-98E05DBA13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Rectangle 12">
            <a:extLst>
              <a:ext uri="{FF2B5EF4-FFF2-40B4-BE49-F238E27FC236}">
                <a16:creationId xmlns:a16="http://schemas.microsoft.com/office/drawing/2014/main" id="{C0ADCA04-5B25-4F5E-9F91-4EE56EC95B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a:extLst>
              <a:ext uri="{FF2B5EF4-FFF2-40B4-BE49-F238E27FC236}">
                <a16:creationId xmlns:a16="http://schemas.microsoft.com/office/drawing/2014/main" id="{5DB20E88-3AE1-4383-86CB-932E77207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Rectangle 16">
            <a:extLst>
              <a:ext uri="{FF2B5EF4-FFF2-40B4-BE49-F238E27FC236}">
                <a16:creationId xmlns:a16="http://schemas.microsoft.com/office/drawing/2014/main" id="{D44FA37E-2ADD-4392-ABF7-BEC52F5660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 name="Rectangle 6">
            <a:extLst>
              <a:ext uri="{FF2B5EF4-FFF2-40B4-BE49-F238E27FC236}">
                <a16:creationId xmlns:a16="http://schemas.microsoft.com/office/drawing/2014/main" id="{A1A8E88B-2F6A-F6D8-F216-E1FC6856DBE2}"/>
              </a:ext>
            </a:extLst>
          </p:cNvPr>
          <p:cNvSpPr/>
          <p:nvPr/>
        </p:nvSpPr>
        <p:spPr>
          <a:xfrm>
            <a:off x="250371" y="195943"/>
            <a:ext cx="4350857" cy="6389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group of birds with names&#10;&#10;Description automatically generated">
            <a:extLst>
              <a:ext uri="{FF2B5EF4-FFF2-40B4-BE49-F238E27FC236}">
                <a16:creationId xmlns:a16="http://schemas.microsoft.com/office/drawing/2014/main" id="{B66CAFB0-A841-BDD2-2822-582F22F4E22E}"/>
              </a:ext>
            </a:extLst>
          </p:cNvPr>
          <p:cNvPicPr>
            <a:picLocks noChangeAspect="1"/>
          </p:cNvPicPr>
          <p:nvPr/>
        </p:nvPicPr>
        <p:blipFill rotWithShape="1">
          <a:blip r:embed="rId2"/>
          <a:srcRect l="2835" t="-10337" r="4956" b="-10344"/>
          <a:stretch/>
        </p:blipFill>
        <p:spPr>
          <a:xfrm>
            <a:off x="67175" y="195942"/>
            <a:ext cx="4504588" cy="6661597"/>
          </a:xfrm>
          <a:prstGeom prst="rect">
            <a:avLst/>
          </a:prstGeom>
        </p:spPr>
      </p:pic>
      <p:pic>
        <p:nvPicPr>
          <p:cNvPr id="5" name="Picture 4" descr="A bird on a branch&#10;&#10;Description automatically generated with medium confidence">
            <a:extLst>
              <a:ext uri="{FF2B5EF4-FFF2-40B4-BE49-F238E27FC236}">
                <a16:creationId xmlns:a16="http://schemas.microsoft.com/office/drawing/2014/main" id="{E3E1E0F4-0999-FFA7-1E64-FCE2E1DCA559}"/>
              </a:ext>
            </a:extLst>
          </p:cNvPr>
          <p:cNvPicPr>
            <a:picLocks noChangeAspect="1"/>
          </p:cNvPicPr>
          <p:nvPr/>
        </p:nvPicPr>
        <p:blipFill rotWithShape="1">
          <a:blip r:embed="rId3">
            <a:extLst>
              <a:ext uri="{28A0092B-C50C-407E-A947-70E740481C1C}">
                <a14:useLocalDpi xmlns:a14="http://schemas.microsoft.com/office/drawing/2010/main" val="0"/>
              </a:ext>
            </a:extLst>
          </a:blip>
          <a:srcRect t="4463" b="20314"/>
          <a:stretch/>
        </p:blipFill>
        <p:spPr>
          <a:xfrm>
            <a:off x="4628829" y="10"/>
            <a:ext cx="7563171" cy="4266944"/>
          </a:xfrm>
          <a:prstGeom prst="rect">
            <a:avLst/>
          </a:prstGeom>
        </p:spPr>
      </p:pic>
      <p:sp>
        <p:nvSpPr>
          <p:cNvPr id="19" name="Rectangle 18">
            <a:extLst>
              <a:ext uri="{FF2B5EF4-FFF2-40B4-BE49-F238E27FC236}">
                <a16:creationId xmlns:a16="http://schemas.microsoft.com/office/drawing/2014/main" id="{0CC01A80-8E9F-4F66-B2B8-00B2426D6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chemeClr val="accent1"/>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B103F900-646D-7A26-47B1-09736E3AA102}"/>
              </a:ext>
            </a:extLst>
          </p:cNvPr>
          <p:cNvSpPr>
            <a:spLocks noGrp="1"/>
          </p:cNvSpPr>
          <p:nvPr>
            <p:ph type="title"/>
          </p:nvPr>
        </p:nvSpPr>
        <p:spPr>
          <a:xfrm>
            <a:off x="5089842" y="4092152"/>
            <a:ext cx="6591957" cy="1037907"/>
          </a:xfrm>
        </p:spPr>
        <p:txBody>
          <a:bodyPr vert="horz" lIns="91440" tIns="45720" rIns="91440" bIns="45720" rtlCol="0" anchor="b">
            <a:normAutofit/>
          </a:bodyPr>
          <a:lstStyle/>
          <a:p>
            <a:r>
              <a:rPr lang="en-US" sz="3600" dirty="0"/>
              <a:t>Rosy Finch Counts</a:t>
            </a:r>
          </a:p>
        </p:txBody>
      </p:sp>
      <p:sp>
        <p:nvSpPr>
          <p:cNvPr id="21" name="Rectangle 20">
            <a:extLst>
              <a:ext uri="{FF2B5EF4-FFF2-40B4-BE49-F238E27FC236}">
                <a16:creationId xmlns:a16="http://schemas.microsoft.com/office/drawing/2014/main" id="{E9200FA5-812A-42A6-94FA-F8F3EBE69A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3" name="Rectangle 22">
            <a:extLst>
              <a:ext uri="{FF2B5EF4-FFF2-40B4-BE49-F238E27FC236}">
                <a16:creationId xmlns:a16="http://schemas.microsoft.com/office/drawing/2014/main" id="{BAE6DB54-4B59-49B8-980F-6224E1078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178564A1-EFBB-8311-185D-2757FEE6C740}"/>
              </a:ext>
            </a:extLst>
          </p:cNvPr>
          <p:cNvPicPr>
            <a:picLocks noChangeAspect="1"/>
          </p:cNvPicPr>
          <p:nvPr/>
        </p:nvPicPr>
        <p:blipFill>
          <a:blip r:embed="rId4"/>
          <a:stretch>
            <a:fillRect/>
          </a:stretch>
        </p:blipFill>
        <p:spPr>
          <a:xfrm>
            <a:off x="3143483" y="126598"/>
            <a:ext cx="2159224" cy="2131574"/>
          </a:xfrm>
          <a:prstGeom prst="rect">
            <a:avLst/>
          </a:prstGeom>
          <a:ln>
            <a:solidFill>
              <a:schemeClr val="accent1">
                <a:lumMod val="50000"/>
              </a:schemeClr>
            </a:solidFill>
          </a:ln>
        </p:spPr>
      </p:pic>
      <p:sp>
        <p:nvSpPr>
          <p:cNvPr id="16" name="TextBox 15">
            <a:extLst>
              <a:ext uri="{FF2B5EF4-FFF2-40B4-BE49-F238E27FC236}">
                <a16:creationId xmlns:a16="http://schemas.microsoft.com/office/drawing/2014/main" id="{BDD02F3C-9A29-7AE4-84C0-3EC597438309}"/>
              </a:ext>
            </a:extLst>
          </p:cNvPr>
          <p:cNvSpPr txBox="1"/>
          <p:nvPr/>
        </p:nvSpPr>
        <p:spPr>
          <a:xfrm>
            <a:off x="5037063" y="5518980"/>
            <a:ext cx="6096000" cy="646331"/>
          </a:xfrm>
          <a:prstGeom prst="rect">
            <a:avLst/>
          </a:prstGeom>
          <a:noFill/>
        </p:spPr>
        <p:txBody>
          <a:bodyPr wrap="square">
            <a:spAutoFit/>
          </a:bodyPr>
          <a:lstStyle/>
          <a:p>
            <a:r>
              <a:rPr lang="en-US" dirty="0">
                <a:solidFill>
                  <a:schemeClr val="bg1"/>
                </a:solidFill>
              </a:rPr>
              <a:t>Incidental observation report the working group created with the help of Utah – the more observations the better! </a:t>
            </a:r>
          </a:p>
        </p:txBody>
      </p:sp>
    </p:spTree>
    <p:extLst>
      <p:ext uri="{BB962C8B-B14F-4D97-AF65-F5344CB8AC3E}">
        <p14:creationId xmlns:p14="http://schemas.microsoft.com/office/powerpoint/2010/main" val="309243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0B66-2679-84D3-6E54-7DDAF93B0CCB}"/>
              </a:ext>
            </a:extLst>
          </p:cNvPr>
          <p:cNvSpPr>
            <a:spLocks noGrp="1"/>
          </p:cNvSpPr>
          <p:nvPr>
            <p:ph type="title"/>
          </p:nvPr>
        </p:nvSpPr>
        <p:spPr>
          <a:xfrm>
            <a:off x="673754" y="643467"/>
            <a:ext cx="4203045" cy="1375608"/>
          </a:xfrm>
        </p:spPr>
        <p:txBody>
          <a:bodyPr anchor="ctr">
            <a:normAutofit/>
          </a:bodyPr>
          <a:lstStyle/>
          <a:p>
            <a:r>
              <a:rPr lang="en-US" dirty="0">
                <a:solidFill>
                  <a:schemeClr val="bg1"/>
                </a:solidFill>
              </a:rPr>
              <a:t>QUESTIONS</a:t>
            </a:r>
          </a:p>
        </p:txBody>
      </p:sp>
      <p:pic>
        <p:nvPicPr>
          <p:cNvPr id="7" name="Picture 6" descr="A logo of a state of wildlife&#10;&#10;Description automatically generated">
            <a:extLst>
              <a:ext uri="{FF2B5EF4-FFF2-40B4-BE49-F238E27FC236}">
                <a16:creationId xmlns:a16="http://schemas.microsoft.com/office/drawing/2014/main" id="{BF377AEE-AB25-ACCD-E967-44F7CA732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457" y="902970"/>
            <a:ext cx="3903031" cy="5663222"/>
          </a:xfrm>
          <a:prstGeom prst="rect">
            <a:avLst/>
          </a:prstGeom>
        </p:spPr>
      </p:pic>
    </p:spTree>
    <p:extLst>
      <p:ext uri="{BB962C8B-B14F-4D97-AF65-F5344CB8AC3E}">
        <p14:creationId xmlns:p14="http://schemas.microsoft.com/office/powerpoint/2010/main" val="23813733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1FF41-72CB-C4C4-D7EB-E4D50445616E}"/>
              </a:ext>
            </a:extLst>
          </p:cNvPr>
          <p:cNvSpPr>
            <a:spLocks noGrp="1"/>
          </p:cNvSpPr>
          <p:nvPr>
            <p:ph type="ctrTitle"/>
          </p:nvPr>
        </p:nvSpPr>
        <p:spPr>
          <a:xfrm>
            <a:off x="392050" y="714553"/>
            <a:ext cx="6222390" cy="1806974"/>
          </a:xfrm>
        </p:spPr>
        <p:txBody>
          <a:bodyPr>
            <a:normAutofit/>
          </a:bodyPr>
          <a:lstStyle/>
          <a:p>
            <a:r>
              <a:rPr lang="en-US" sz="5200" dirty="0">
                <a:solidFill>
                  <a:schemeClr val="tx2"/>
                </a:solidFill>
              </a:rPr>
              <a:t>Community Science update –</a:t>
            </a:r>
            <a:endParaRPr lang="en-US" sz="5200" cap="none" dirty="0">
              <a:solidFill>
                <a:schemeClr val="tx2"/>
              </a:solidFill>
            </a:endParaRPr>
          </a:p>
        </p:txBody>
      </p:sp>
      <p:pic>
        <p:nvPicPr>
          <p:cNvPr id="4" name="Picture 3" descr="A logo of a state of wildlife&#10;&#10;Description automatically generated">
            <a:extLst>
              <a:ext uri="{FF2B5EF4-FFF2-40B4-BE49-F238E27FC236}">
                <a16:creationId xmlns:a16="http://schemas.microsoft.com/office/drawing/2014/main" id="{DC694083-29BC-9893-DC39-BCA2607F4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799" y="1555953"/>
            <a:ext cx="3272946" cy="4748981"/>
          </a:xfrm>
          <a:prstGeom prst="rect">
            <a:avLst/>
          </a:prstGeom>
        </p:spPr>
      </p:pic>
      <p:sp>
        <p:nvSpPr>
          <p:cNvPr id="5" name="TextBox 4">
            <a:extLst>
              <a:ext uri="{FF2B5EF4-FFF2-40B4-BE49-F238E27FC236}">
                <a16:creationId xmlns:a16="http://schemas.microsoft.com/office/drawing/2014/main" id="{A9EA381F-B36E-DD35-0752-209AEE5D4E0B}"/>
              </a:ext>
            </a:extLst>
          </p:cNvPr>
          <p:cNvSpPr txBox="1"/>
          <p:nvPr/>
        </p:nvSpPr>
        <p:spPr>
          <a:xfrm>
            <a:off x="600363" y="3244334"/>
            <a:ext cx="6096000" cy="523220"/>
          </a:xfrm>
          <a:prstGeom prst="rect">
            <a:avLst/>
          </a:prstGeom>
          <a:noFill/>
        </p:spPr>
        <p:txBody>
          <a:bodyPr wrap="square">
            <a:spAutoFit/>
          </a:bodyPr>
          <a:lstStyle/>
          <a:p>
            <a:r>
              <a:rPr lang="en-US" sz="2800" cap="none" dirty="0">
                <a:solidFill>
                  <a:schemeClr val="bg1"/>
                </a:solidFill>
              </a:rPr>
              <a:t>Nevada Wildlife Discovery Trail </a:t>
            </a:r>
            <a:endParaRPr lang="en-US" sz="2800" dirty="0">
              <a:solidFill>
                <a:schemeClr val="bg1"/>
              </a:solidFill>
            </a:endParaRPr>
          </a:p>
        </p:txBody>
      </p:sp>
    </p:spTree>
    <p:extLst>
      <p:ext uri="{BB962C8B-B14F-4D97-AF65-F5344CB8AC3E}">
        <p14:creationId xmlns:p14="http://schemas.microsoft.com/office/powerpoint/2010/main" val="1024874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6" name="Rectangle 8205">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ABF406D-2178-8BA0-E708-D51DECDA870C}"/>
              </a:ext>
            </a:extLst>
          </p:cNvPr>
          <p:cNvPicPr>
            <a:picLocks noChangeAspect="1"/>
          </p:cNvPicPr>
          <p:nvPr/>
        </p:nvPicPr>
        <p:blipFill rotWithShape="1">
          <a:blip r:embed="rId2"/>
          <a:srcRect t="15032" r="9091" b="6297"/>
          <a:stretch/>
        </p:blipFill>
        <p:spPr>
          <a:xfrm>
            <a:off x="-278043" y="9"/>
            <a:ext cx="12470044" cy="7014401"/>
          </a:xfrm>
          <a:prstGeom prst="rect">
            <a:avLst/>
          </a:prstGeom>
        </p:spPr>
      </p:pic>
      <p:grpSp>
        <p:nvGrpSpPr>
          <p:cNvPr id="8208" name="Group 8207">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8209" name="Rectangle 8208">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210" name="Rectangle 8209">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6" name="Rectangle 5">
            <a:extLst>
              <a:ext uri="{FF2B5EF4-FFF2-40B4-BE49-F238E27FC236}">
                <a16:creationId xmlns:a16="http://schemas.microsoft.com/office/drawing/2014/main" id="{FD503797-76AB-F90B-A59D-2AF8AED366AE}"/>
              </a:ext>
            </a:extLst>
          </p:cNvPr>
          <p:cNvSpPr/>
          <p:nvPr/>
        </p:nvSpPr>
        <p:spPr>
          <a:xfrm>
            <a:off x="438069" y="618067"/>
            <a:ext cx="4743532" cy="5774265"/>
          </a:xfrm>
          <a:prstGeom prst="rect">
            <a:avLst/>
          </a:prstGeom>
          <a:solidFill>
            <a:srgbClr val="1F366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710E11-6093-1629-BAF6-E8F0C63B0DBD}"/>
              </a:ext>
            </a:extLst>
          </p:cNvPr>
          <p:cNvSpPr>
            <a:spLocks noGrp="1"/>
          </p:cNvSpPr>
          <p:nvPr>
            <p:ph type="title"/>
          </p:nvPr>
        </p:nvSpPr>
        <p:spPr>
          <a:xfrm>
            <a:off x="584200" y="552185"/>
            <a:ext cx="3412067" cy="1372177"/>
          </a:xfrm>
        </p:spPr>
        <p:txBody>
          <a:bodyPr anchor="ctr">
            <a:normAutofit/>
          </a:bodyPr>
          <a:lstStyle/>
          <a:p>
            <a:r>
              <a:rPr lang="en-US" dirty="0"/>
              <a:t>Wildlife Discovery Trail </a:t>
            </a:r>
          </a:p>
        </p:txBody>
      </p:sp>
      <p:sp>
        <p:nvSpPr>
          <p:cNvPr id="3" name="Content Placeholder 2">
            <a:extLst>
              <a:ext uri="{FF2B5EF4-FFF2-40B4-BE49-F238E27FC236}">
                <a16:creationId xmlns:a16="http://schemas.microsoft.com/office/drawing/2014/main" id="{B23613F2-AEA0-3BCE-68F0-AB2684D28ABE}"/>
              </a:ext>
            </a:extLst>
          </p:cNvPr>
          <p:cNvSpPr>
            <a:spLocks noGrp="1"/>
          </p:cNvSpPr>
          <p:nvPr>
            <p:ph idx="1"/>
          </p:nvPr>
        </p:nvSpPr>
        <p:spPr>
          <a:xfrm>
            <a:off x="581192" y="2394284"/>
            <a:ext cx="4535753" cy="3845649"/>
          </a:xfrm>
        </p:spPr>
        <p:txBody>
          <a:bodyPr>
            <a:normAutofit/>
          </a:bodyPr>
          <a:lstStyle/>
          <a:p>
            <a:pPr marL="0" indent="0">
              <a:lnSpc>
                <a:spcPct val="90000"/>
              </a:lnSpc>
              <a:buNone/>
            </a:pPr>
            <a:r>
              <a:rPr lang="en-US" sz="1700" dirty="0">
                <a:solidFill>
                  <a:schemeClr val="bg1"/>
                </a:solidFill>
              </a:rPr>
              <a:t>Virtual view of all wild locations throughout the state, spotlighting government and local partner sites, activities available, and must-see wildlife</a:t>
            </a:r>
          </a:p>
          <a:p>
            <a:pPr marL="0" indent="0">
              <a:lnSpc>
                <a:spcPct val="90000"/>
              </a:lnSpc>
              <a:buNone/>
            </a:pPr>
            <a:endParaRPr lang="en-US" sz="1700" dirty="0">
              <a:solidFill>
                <a:schemeClr val="bg1"/>
              </a:solidFill>
            </a:endParaRPr>
          </a:p>
          <a:p>
            <a:pPr marL="0" indent="0">
              <a:lnSpc>
                <a:spcPct val="150000"/>
              </a:lnSpc>
              <a:buNone/>
            </a:pPr>
            <a:r>
              <a:rPr lang="en-US" sz="1700" dirty="0">
                <a:solidFill>
                  <a:schemeClr val="bg1"/>
                </a:solidFill>
              </a:rPr>
              <a:t>Finalized 1-year and 5-year plans for roll-out</a:t>
            </a:r>
          </a:p>
          <a:p>
            <a:pPr marL="0" indent="0">
              <a:lnSpc>
                <a:spcPct val="150000"/>
              </a:lnSpc>
              <a:buNone/>
            </a:pPr>
            <a:r>
              <a:rPr lang="en-US" sz="1700" dirty="0">
                <a:solidFill>
                  <a:schemeClr val="bg1"/>
                </a:solidFill>
              </a:rPr>
              <a:t>Now have 3 dedicated staff</a:t>
            </a:r>
          </a:p>
          <a:p>
            <a:pPr marL="0" indent="0">
              <a:buNone/>
            </a:pPr>
            <a:r>
              <a:rPr lang="en-US" sz="1700" dirty="0">
                <a:solidFill>
                  <a:schemeClr val="bg1"/>
                </a:solidFill>
              </a:rPr>
              <a:t>Most partners have responded to data-gathering forms </a:t>
            </a:r>
          </a:p>
          <a:p>
            <a:pPr marL="0" indent="0">
              <a:buNone/>
            </a:pPr>
            <a:r>
              <a:rPr lang="en-US" sz="1700" dirty="0">
                <a:solidFill>
                  <a:schemeClr val="bg1"/>
                </a:solidFill>
              </a:rPr>
              <a:t>Presenting at the 2024 Wildlife Viewing and Nature Tourism Conference in February</a:t>
            </a:r>
          </a:p>
        </p:txBody>
      </p:sp>
      <p:sp>
        <p:nvSpPr>
          <p:cNvPr id="4" name="TextBox 3">
            <a:extLst>
              <a:ext uri="{FF2B5EF4-FFF2-40B4-BE49-F238E27FC236}">
                <a16:creationId xmlns:a16="http://schemas.microsoft.com/office/drawing/2014/main" id="{299AF80D-9CE7-BCA3-7DD8-59AEA64EBA85}"/>
              </a:ext>
            </a:extLst>
          </p:cNvPr>
          <p:cNvSpPr txBox="1"/>
          <p:nvPr/>
        </p:nvSpPr>
        <p:spPr>
          <a:xfrm>
            <a:off x="861773" y="1822222"/>
            <a:ext cx="2803903" cy="369332"/>
          </a:xfrm>
          <a:prstGeom prst="rect">
            <a:avLst/>
          </a:prstGeom>
          <a:noFill/>
        </p:spPr>
        <p:txBody>
          <a:bodyPr wrap="square" rtlCol="0">
            <a:spAutoFit/>
          </a:bodyPr>
          <a:lstStyle/>
          <a:p>
            <a:r>
              <a:rPr lang="en-US" dirty="0">
                <a:solidFill>
                  <a:schemeClr val="bg1"/>
                </a:solidFill>
              </a:rPr>
              <a:t>OVERVIEW</a:t>
            </a:r>
          </a:p>
        </p:txBody>
      </p:sp>
      <p:cxnSp>
        <p:nvCxnSpPr>
          <p:cNvPr id="8" name="Straight Connector 7">
            <a:extLst>
              <a:ext uri="{FF2B5EF4-FFF2-40B4-BE49-F238E27FC236}">
                <a16:creationId xmlns:a16="http://schemas.microsoft.com/office/drawing/2014/main" id="{4954BE99-68F5-DD3E-6483-E938FF6310FB}"/>
              </a:ext>
            </a:extLst>
          </p:cNvPr>
          <p:cNvCxnSpPr/>
          <p:nvPr/>
        </p:nvCxnSpPr>
        <p:spPr>
          <a:xfrm>
            <a:off x="1804736" y="3525256"/>
            <a:ext cx="1921097"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4369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5" name="Rectangle 8214">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2FC9B33C-BE99-52F2-DA6D-A192C80826F0}"/>
              </a:ext>
            </a:extLst>
          </p:cNvPr>
          <p:cNvPicPr>
            <a:picLocks noChangeAspect="1"/>
          </p:cNvPicPr>
          <p:nvPr/>
        </p:nvPicPr>
        <p:blipFill rotWithShape="1">
          <a:blip r:embed="rId2"/>
          <a:srcRect t="5503" r="9091" b="12679"/>
          <a:stretch/>
        </p:blipFill>
        <p:spPr>
          <a:xfrm>
            <a:off x="20" y="10"/>
            <a:ext cx="12191980" cy="6857990"/>
          </a:xfrm>
          <a:prstGeom prst="rect">
            <a:avLst/>
          </a:prstGeom>
        </p:spPr>
      </p:pic>
      <p:grpSp>
        <p:nvGrpSpPr>
          <p:cNvPr id="8217" name="Group 8216">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8218" name="Rectangle 8217">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219" name="Rectangle 8218">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10" name="Rectangle 9">
            <a:extLst>
              <a:ext uri="{FF2B5EF4-FFF2-40B4-BE49-F238E27FC236}">
                <a16:creationId xmlns:a16="http://schemas.microsoft.com/office/drawing/2014/main" id="{C5CE2E34-E60F-B9B9-9B91-2666E151A904}"/>
              </a:ext>
            </a:extLst>
          </p:cNvPr>
          <p:cNvSpPr/>
          <p:nvPr/>
        </p:nvSpPr>
        <p:spPr>
          <a:xfrm>
            <a:off x="438069" y="618067"/>
            <a:ext cx="4743532" cy="5774265"/>
          </a:xfrm>
          <a:prstGeom prst="rect">
            <a:avLst/>
          </a:prstGeom>
          <a:solidFill>
            <a:srgbClr val="21386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710E11-6093-1629-BAF6-E8F0C63B0DBD}"/>
              </a:ext>
            </a:extLst>
          </p:cNvPr>
          <p:cNvSpPr>
            <a:spLocks noGrp="1"/>
          </p:cNvSpPr>
          <p:nvPr>
            <p:ph type="title"/>
          </p:nvPr>
        </p:nvSpPr>
        <p:spPr>
          <a:xfrm>
            <a:off x="581193" y="554598"/>
            <a:ext cx="3412067" cy="1372177"/>
          </a:xfrm>
        </p:spPr>
        <p:txBody>
          <a:bodyPr anchor="ctr">
            <a:normAutofit/>
          </a:bodyPr>
          <a:lstStyle/>
          <a:p>
            <a:r>
              <a:rPr lang="en-US" dirty="0"/>
              <a:t>Wildlife Discovery Trail </a:t>
            </a:r>
          </a:p>
        </p:txBody>
      </p:sp>
      <p:sp>
        <p:nvSpPr>
          <p:cNvPr id="3" name="Content Placeholder 2">
            <a:extLst>
              <a:ext uri="{FF2B5EF4-FFF2-40B4-BE49-F238E27FC236}">
                <a16:creationId xmlns:a16="http://schemas.microsoft.com/office/drawing/2014/main" id="{B23613F2-AEA0-3BCE-68F0-AB2684D28ABE}"/>
              </a:ext>
            </a:extLst>
          </p:cNvPr>
          <p:cNvSpPr>
            <a:spLocks noGrp="1"/>
          </p:cNvSpPr>
          <p:nvPr>
            <p:ph idx="1"/>
          </p:nvPr>
        </p:nvSpPr>
        <p:spPr>
          <a:xfrm>
            <a:off x="581193" y="2438399"/>
            <a:ext cx="4426236" cy="3564467"/>
          </a:xfrm>
        </p:spPr>
        <p:txBody>
          <a:bodyPr>
            <a:normAutofit/>
          </a:bodyPr>
          <a:lstStyle/>
          <a:p>
            <a:pPr marL="0" indent="0">
              <a:lnSpc>
                <a:spcPct val="90000"/>
              </a:lnSpc>
              <a:buNone/>
            </a:pPr>
            <a:r>
              <a:rPr lang="en-US" sz="1500" dirty="0">
                <a:solidFill>
                  <a:schemeClr val="bg1"/>
                </a:solidFill>
              </a:rPr>
              <a:t>Working with the Abbi Agency to design webpages with interactive maps and activity selection options</a:t>
            </a:r>
            <a:br>
              <a:rPr lang="en-US" sz="1500" dirty="0">
                <a:solidFill>
                  <a:schemeClr val="bg1"/>
                </a:solidFill>
              </a:rPr>
            </a:br>
            <a:endParaRPr lang="en-US" sz="1500" dirty="0">
              <a:solidFill>
                <a:schemeClr val="bg1"/>
              </a:solidFill>
            </a:endParaRPr>
          </a:p>
          <a:p>
            <a:pPr marL="0" indent="0">
              <a:lnSpc>
                <a:spcPct val="90000"/>
              </a:lnSpc>
              <a:buNone/>
            </a:pPr>
            <a:r>
              <a:rPr lang="en-US" sz="1500" dirty="0">
                <a:solidFill>
                  <a:schemeClr val="bg1"/>
                </a:solidFill>
              </a:rPr>
              <a:t>Complete location page roll-out is planned in 3 phases (by region) – Phase 1 (Eastern Region) will go live by the end of the fiscal year</a:t>
            </a:r>
          </a:p>
          <a:p>
            <a:pPr marL="0" indent="0">
              <a:lnSpc>
                <a:spcPct val="90000"/>
              </a:lnSpc>
              <a:buNone/>
            </a:pPr>
            <a:endParaRPr lang="en-US" sz="1500" dirty="0">
              <a:solidFill>
                <a:schemeClr val="bg1"/>
              </a:solidFill>
            </a:endParaRPr>
          </a:p>
          <a:p>
            <a:pPr marL="0" indent="0">
              <a:lnSpc>
                <a:spcPct val="90000"/>
              </a:lnSpc>
              <a:buNone/>
            </a:pPr>
            <a:r>
              <a:rPr lang="en-US" sz="1500" dirty="0">
                <a:solidFill>
                  <a:schemeClr val="bg1"/>
                </a:solidFill>
              </a:rPr>
              <a:t>Will include partnering locations from US National Park Service, NV State Parks and Recreation areas, Wildlife Management Areas, County public trails and reservoirs, wilderness study areas and refuges, and local urban parks</a:t>
            </a:r>
          </a:p>
        </p:txBody>
      </p:sp>
      <p:sp>
        <p:nvSpPr>
          <p:cNvPr id="4" name="TextBox 3">
            <a:extLst>
              <a:ext uri="{FF2B5EF4-FFF2-40B4-BE49-F238E27FC236}">
                <a16:creationId xmlns:a16="http://schemas.microsoft.com/office/drawing/2014/main" id="{B124CBF7-DC14-6B6B-B763-37C113ED9DAD}"/>
              </a:ext>
            </a:extLst>
          </p:cNvPr>
          <p:cNvSpPr txBox="1"/>
          <p:nvPr/>
        </p:nvSpPr>
        <p:spPr>
          <a:xfrm>
            <a:off x="861773" y="1822222"/>
            <a:ext cx="2803903" cy="369332"/>
          </a:xfrm>
          <a:prstGeom prst="rect">
            <a:avLst/>
          </a:prstGeom>
          <a:noFill/>
        </p:spPr>
        <p:txBody>
          <a:bodyPr wrap="square" rtlCol="0">
            <a:spAutoFit/>
          </a:bodyPr>
          <a:lstStyle/>
          <a:p>
            <a:r>
              <a:rPr lang="en-US" dirty="0">
                <a:solidFill>
                  <a:schemeClr val="bg1"/>
                </a:solidFill>
              </a:rPr>
              <a:t>WEBSITE IMPROVEMENT</a:t>
            </a:r>
          </a:p>
        </p:txBody>
      </p:sp>
    </p:spTree>
    <p:extLst>
      <p:ext uri="{BB962C8B-B14F-4D97-AF65-F5344CB8AC3E}">
        <p14:creationId xmlns:p14="http://schemas.microsoft.com/office/powerpoint/2010/main" val="1443568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5" name="Rectangle 8214">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18F8070A-3A23-A929-A7FA-1E3DA3C6EFF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585"/>
          <a:stretch/>
        </p:blipFill>
        <p:spPr bwMode="auto">
          <a:xfrm>
            <a:off x="2251545" y="0"/>
            <a:ext cx="9940455"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8217" name="Group 8216">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8218" name="Rectangle 8217">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219" name="Rectangle 8218">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10" name="Rectangle 9">
            <a:extLst>
              <a:ext uri="{FF2B5EF4-FFF2-40B4-BE49-F238E27FC236}">
                <a16:creationId xmlns:a16="http://schemas.microsoft.com/office/drawing/2014/main" id="{C5CE2E34-E60F-B9B9-9B91-2666E151A904}"/>
              </a:ext>
            </a:extLst>
          </p:cNvPr>
          <p:cNvSpPr/>
          <p:nvPr/>
        </p:nvSpPr>
        <p:spPr>
          <a:xfrm>
            <a:off x="438069" y="618067"/>
            <a:ext cx="3555191" cy="5774265"/>
          </a:xfrm>
          <a:prstGeom prst="rect">
            <a:avLst/>
          </a:prstGeom>
          <a:solidFill>
            <a:srgbClr val="1A31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710E11-6093-1629-BAF6-E8F0C63B0DBD}"/>
              </a:ext>
            </a:extLst>
          </p:cNvPr>
          <p:cNvSpPr>
            <a:spLocks noGrp="1"/>
          </p:cNvSpPr>
          <p:nvPr>
            <p:ph type="title"/>
          </p:nvPr>
        </p:nvSpPr>
        <p:spPr>
          <a:xfrm>
            <a:off x="581193" y="554598"/>
            <a:ext cx="3412067" cy="1372177"/>
          </a:xfrm>
        </p:spPr>
        <p:txBody>
          <a:bodyPr anchor="ctr">
            <a:normAutofit/>
          </a:bodyPr>
          <a:lstStyle/>
          <a:p>
            <a:r>
              <a:rPr lang="en-US" dirty="0"/>
              <a:t>Wildlife Discovery Trail </a:t>
            </a:r>
          </a:p>
        </p:txBody>
      </p:sp>
      <p:sp>
        <p:nvSpPr>
          <p:cNvPr id="3" name="Content Placeholder 2">
            <a:extLst>
              <a:ext uri="{FF2B5EF4-FFF2-40B4-BE49-F238E27FC236}">
                <a16:creationId xmlns:a16="http://schemas.microsoft.com/office/drawing/2014/main" id="{B23613F2-AEA0-3BCE-68F0-AB2684D28ABE}"/>
              </a:ext>
            </a:extLst>
          </p:cNvPr>
          <p:cNvSpPr>
            <a:spLocks noGrp="1"/>
          </p:cNvSpPr>
          <p:nvPr>
            <p:ph idx="1"/>
          </p:nvPr>
        </p:nvSpPr>
        <p:spPr>
          <a:xfrm>
            <a:off x="581193" y="2438399"/>
            <a:ext cx="3232818" cy="3564467"/>
          </a:xfrm>
        </p:spPr>
        <p:txBody>
          <a:bodyPr>
            <a:normAutofit/>
          </a:bodyPr>
          <a:lstStyle/>
          <a:p>
            <a:pPr marL="0" indent="0">
              <a:lnSpc>
                <a:spcPct val="90000"/>
              </a:lnSpc>
              <a:buNone/>
            </a:pPr>
            <a:r>
              <a:rPr lang="en-US" sz="1500" dirty="0">
                <a:solidFill>
                  <a:schemeClr val="bg1"/>
                </a:solidFill>
              </a:rPr>
              <a:t>Species cards are live online with more species coming with every update</a:t>
            </a:r>
          </a:p>
          <a:p>
            <a:pPr marL="0" indent="0">
              <a:lnSpc>
                <a:spcPct val="90000"/>
              </a:lnSpc>
              <a:buNone/>
            </a:pPr>
            <a:endParaRPr lang="en-US" sz="1500" dirty="0">
              <a:solidFill>
                <a:schemeClr val="bg1"/>
              </a:solidFill>
            </a:endParaRPr>
          </a:p>
          <a:p>
            <a:pPr marL="0" indent="0">
              <a:lnSpc>
                <a:spcPct val="90000"/>
              </a:lnSpc>
              <a:buNone/>
            </a:pPr>
            <a:r>
              <a:rPr lang="en-US" sz="1500" dirty="0">
                <a:solidFill>
                  <a:schemeClr val="bg1"/>
                </a:solidFill>
              </a:rPr>
              <a:t>Includes species database searchable by species, conservation status, and game status</a:t>
            </a:r>
          </a:p>
          <a:p>
            <a:pPr marL="0" indent="0">
              <a:lnSpc>
                <a:spcPct val="90000"/>
              </a:lnSpc>
              <a:buNone/>
            </a:pPr>
            <a:endParaRPr lang="en-US" sz="1500" dirty="0">
              <a:solidFill>
                <a:schemeClr val="bg1"/>
              </a:solidFill>
            </a:endParaRPr>
          </a:p>
          <a:p>
            <a:pPr marL="0" indent="0">
              <a:lnSpc>
                <a:spcPct val="90000"/>
              </a:lnSpc>
              <a:buNone/>
            </a:pPr>
            <a:r>
              <a:rPr lang="en-US" sz="1500" dirty="0">
                <a:solidFill>
                  <a:srgbClr val="1A315E"/>
                </a:solidFill>
              </a:rPr>
              <a:t>Species cards showcase habitat &amp; range and threats </a:t>
            </a:r>
          </a:p>
        </p:txBody>
      </p:sp>
      <p:sp>
        <p:nvSpPr>
          <p:cNvPr id="4" name="TextBox 3">
            <a:extLst>
              <a:ext uri="{FF2B5EF4-FFF2-40B4-BE49-F238E27FC236}">
                <a16:creationId xmlns:a16="http://schemas.microsoft.com/office/drawing/2014/main" id="{B124CBF7-DC14-6B6B-B763-37C113ED9DAD}"/>
              </a:ext>
            </a:extLst>
          </p:cNvPr>
          <p:cNvSpPr txBox="1"/>
          <p:nvPr/>
        </p:nvSpPr>
        <p:spPr>
          <a:xfrm>
            <a:off x="861773" y="1822222"/>
            <a:ext cx="2803903" cy="369332"/>
          </a:xfrm>
          <a:prstGeom prst="rect">
            <a:avLst/>
          </a:prstGeom>
          <a:noFill/>
        </p:spPr>
        <p:txBody>
          <a:bodyPr wrap="square" rtlCol="0">
            <a:spAutoFit/>
          </a:bodyPr>
          <a:lstStyle/>
          <a:p>
            <a:r>
              <a:rPr lang="en-US" dirty="0">
                <a:solidFill>
                  <a:schemeClr val="bg1"/>
                </a:solidFill>
              </a:rPr>
              <a:t>WEBSITE IMPROVEMENT</a:t>
            </a:r>
          </a:p>
        </p:txBody>
      </p:sp>
    </p:spTree>
    <p:extLst>
      <p:ext uri="{BB962C8B-B14F-4D97-AF65-F5344CB8AC3E}">
        <p14:creationId xmlns:p14="http://schemas.microsoft.com/office/powerpoint/2010/main" val="2824244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5" name="Rectangle 8214">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a:extLst>
              <a:ext uri="{FF2B5EF4-FFF2-40B4-BE49-F238E27FC236}">
                <a16:creationId xmlns:a16="http://schemas.microsoft.com/office/drawing/2014/main" id="{648A6A57-49AF-F59F-74FC-B2A6914B6C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1911"/>
          <a:stretch/>
        </p:blipFill>
        <p:spPr bwMode="auto">
          <a:xfrm>
            <a:off x="2672776" y="-693628"/>
            <a:ext cx="10755676" cy="35644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02D9425-8916-C2CE-1962-91EF687154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756"/>
          <a:stretch/>
        </p:blipFill>
        <p:spPr bwMode="auto">
          <a:xfrm>
            <a:off x="3110854" y="2870839"/>
            <a:ext cx="9642619" cy="4080857"/>
          </a:xfrm>
          <a:prstGeom prst="rect">
            <a:avLst/>
          </a:prstGeom>
          <a:noFill/>
          <a:extLst>
            <a:ext uri="{909E8E84-426E-40DD-AFC4-6F175D3DCCD1}">
              <a14:hiddenFill xmlns:a14="http://schemas.microsoft.com/office/drawing/2010/main">
                <a:solidFill>
                  <a:srgbClr val="FFFFFF"/>
                </a:solidFill>
              </a14:hiddenFill>
            </a:ext>
          </a:extLst>
        </p:spPr>
      </p:pic>
      <p:grpSp>
        <p:nvGrpSpPr>
          <p:cNvPr id="8217" name="Group 8216">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8218" name="Rectangle 8217">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219" name="Rectangle 8218">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10" name="Rectangle 9">
            <a:extLst>
              <a:ext uri="{FF2B5EF4-FFF2-40B4-BE49-F238E27FC236}">
                <a16:creationId xmlns:a16="http://schemas.microsoft.com/office/drawing/2014/main" id="{C5CE2E34-E60F-B9B9-9B91-2666E151A904}"/>
              </a:ext>
            </a:extLst>
          </p:cNvPr>
          <p:cNvSpPr/>
          <p:nvPr/>
        </p:nvSpPr>
        <p:spPr>
          <a:xfrm>
            <a:off x="438069" y="618067"/>
            <a:ext cx="3555191" cy="5774265"/>
          </a:xfrm>
          <a:prstGeom prst="rect">
            <a:avLst/>
          </a:prstGeom>
          <a:solidFill>
            <a:srgbClr val="1A31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710E11-6093-1629-BAF6-E8F0C63B0DBD}"/>
              </a:ext>
            </a:extLst>
          </p:cNvPr>
          <p:cNvSpPr>
            <a:spLocks noGrp="1"/>
          </p:cNvSpPr>
          <p:nvPr>
            <p:ph type="title"/>
          </p:nvPr>
        </p:nvSpPr>
        <p:spPr>
          <a:xfrm>
            <a:off x="581193" y="554598"/>
            <a:ext cx="3412067" cy="1372177"/>
          </a:xfrm>
        </p:spPr>
        <p:txBody>
          <a:bodyPr anchor="ctr">
            <a:normAutofit/>
          </a:bodyPr>
          <a:lstStyle/>
          <a:p>
            <a:r>
              <a:rPr lang="en-US" dirty="0"/>
              <a:t>Wildlife Discovery Trail </a:t>
            </a:r>
          </a:p>
        </p:txBody>
      </p:sp>
      <p:sp>
        <p:nvSpPr>
          <p:cNvPr id="3" name="Content Placeholder 2">
            <a:extLst>
              <a:ext uri="{FF2B5EF4-FFF2-40B4-BE49-F238E27FC236}">
                <a16:creationId xmlns:a16="http://schemas.microsoft.com/office/drawing/2014/main" id="{B23613F2-AEA0-3BCE-68F0-AB2684D28ABE}"/>
              </a:ext>
            </a:extLst>
          </p:cNvPr>
          <p:cNvSpPr>
            <a:spLocks noGrp="1"/>
          </p:cNvSpPr>
          <p:nvPr>
            <p:ph idx="1"/>
          </p:nvPr>
        </p:nvSpPr>
        <p:spPr>
          <a:xfrm>
            <a:off x="581193" y="2438399"/>
            <a:ext cx="3232818" cy="3564467"/>
          </a:xfrm>
        </p:spPr>
        <p:txBody>
          <a:bodyPr>
            <a:normAutofit/>
          </a:bodyPr>
          <a:lstStyle/>
          <a:p>
            <a:pPr marL="0" indent="0">
              <a:lnSpc>
                <a:spcPct val="90000"/>
              </a:lnSpc>
              <a:buNone/>
            </a:pPr>
            <a:r>
              <a:rPr lang="en-US" sz="1500" dirty="0">
                <a:solidFill>
                  <a:schemeClr val="bg1"/>
                </a:solidFill>
              </a:rPr>
              <a:t>Species cards are live online with more species coming with every update</a:t>
            </a:r>
          </a:p>
          <a:p>
            <a:pPr marL="0" indent="0">
              <a:lnSpc>
                <a:spcPct val="90000"/>
              </a:lnSpc>
              <a:buNone/>
            </a:pPr>
            <a:endParaRPr lang="en-US" sz="1500" dirty="0">
              <a:solidFill>
                <a:schemeClr val="bg1"/>
              </a:solidFill>
            </a:endParaRPr>
          </a:p>
          <a:p>
            <a:pPr marL="0" indent="0">
              <a:lnSpc>
                <a:spcPct val="90000"/>
              </a:lnSpc>
              <a:buNone/>
            </a:pPr>
            <a:r>
              <a:rPr lang="en-US" sz="1500" dirty="0">
                <a:solidFill>
                  <a:schemeClr val="bg1"/>
                </a:solidFill>
              </a:rPr>
              <a:t>Database Search by species, conservation status, and game status</a:t>
            </a:r>
          </a:p>
          <a:p>
            <a:pPr marL="0" indent="0">
              <a:lnSpc>
                <a:spcPct val="90000"/>
              </a:lnSpc>
              <a:buNone/>
            </a:pPr>
            <a:endParaRPr lang="en-US" sz="1500" dirty="0">
              <a:solidFill>
                <a:schemeClr val="bg1"/>
              </a:solidFill>
            </a:endParaRPr>
          </a:p>
          <a:p>
            <a:pPr marL="0" indent="0">
              <a:lnSpc>
                <a:spcPct val="90000"/>
              </a:lnSpc>
              <a:buNone/>
            </a:pPr>
            <a:r>
              <a:rPr lang="en-US" sz="1500" dirty="0">
                <a:solidFill>
                  <a:srgbClr val="FFCC66"/>
                </a:solidFill>
              </a:rPr>
              <a:t>Species cards showcase habitat &amp; range and threats </a:t>
            </a:r>
          </a:p>
        </p:txBody>
      </p:sp>
      <p:sp>
        <p:nvSpPr>
          <p:cNvPr id="4" name="TextBox 3">
            <a:extLst>
              <a:ext uri="{FF2B5EF4-FFF2-40B4-BE49-F238E27FC236}">
                <a16:creationId xmlns:a16="http://schemas.microsoft.com/office/drawing/2014/main" id="{B124CBF7-DC14-6B6B-B763-37C113ED9DAD}"/>
              </a:ext>
            </a:extLst>
          </p:cNvPr>
          <p:cNvSpPr txBox="1"/>
          <p:nvPr/>
        </p:nvSpPr>
        <p:spPr>
          <a:xfrm>
            <a:off x="861773" y="1822222"/>
            <a:ext cx="2803903" cy="369332"/>
          </a:xfrm>
          <a:prstGeom prst="rect">
            <a:avLst/>
          </a:prstGeom>
          <a:noFill/>
        </p:spPr>
        <p:txBody>
          <a:bodyPr wrap="square" rtlCol="0">
            <a:spAutoFit/>
          </a:bodyPr>
          <a:lstStyle/>
          <a:p>
            <a:r>
              <a:rPr lang="en-US" dirty="0">
                <a:solidFill>
                  <a:schemeClr val="bg1"/>
                </a:solidFill>
              </a:rPr>
              <a:t>WEBSITE IMPROVEMENT</a:t>
            </a:r>
          </a:p>
        </p:txBody>
      </p:sp>
    </p:spTree>
    <p:extLst>
      <p:ext uri="{BB962C8B-B14F-4D97-AF65-F5344CB8AC3E}">
        <p14:creationId xmlns:p14="http://schemas.microsoft.com/office/powerpoint/2010/main" val="1269211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5" name="Rectangle 8214">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C090FE7F-3D63-A177-CFC1-D70C22D0AA10}"/>
              </a:ext>
            </a:extLst>
          </p:cNvPr>
          <p:cNvPicPr>
            <a:picLocks noChangeAspect="1"/>
          </p:cNvPicPr>
          <p:nvPr/>
        </p:nvPicPr>
        <p:blipFill>
          <a:blip r:embed="rId2"/>
          <a:stretch>
            <a:fillRect/>
          </a:stretch>
        </p:blipFill>
        <p:spPr>
          <a:xfrm>
            <a:off x="4640203" y="2438399"/>
            <a:ext cx="7551798" cy="5029823"/>
          </a:xfrm>
          <a:prstGeom prst="rect">
            <a:avLst/>
          </a:prstGeom>
        </p:spPr>
      </p:pic>
      <p:pic>
        <p:nvPicPr>
          <p:cNvPr id="11" name="Picture 10">
            <a:extLst>
              <a:ext uri="{FF2B5EF4-FFF2-40B4-BE49-F238E27FC236}">
                <a16:creationId xmlns:a16="http://schemas.microsoft.com/office/drawing/2014/main" id="{FF628A66-E84A-EBF8-41DE-DD940AA31C63}"/>
              </a:ext>
            </a:extLst>
          </p:cNvPr>
          <p:cNvPicPr>
            <a:picLocks noChangeAspect="1"/>
          </p:cNvPicPr>
          <p:nvPr/>
        </p:nvPicPr>
        <p:blipFill>
          <a:blip r:embed="rId3"/>
          <a:stretch>
            <a:fillRect/>
          </a:stretch>
        </p:blipFill>
        <p:spPr>
          <a:xfrm>
            <a:off x="736111" y="0"/>
            <a:ext cx="4051033" cy="8325815"/>
          </a:xfrm>
          <a:prstGeom prst="rect">
            <a:avLst/>
          </a:prstGeom>
        </p:spPr>
      </p:pic>
      <p:pic>
        <p:nvPicPr>
          <p:cNvPr id="8" name="Picture 7">
            <a:extLst>
              <a:ext uri="{FF2B5EF4-FFF2-40B4-BE49-F238E27FC236}">
                <a16:creationId xmlns:a16="http://schemas.microsoft.com/office/drawing/2014/main" id="{7711EABF-C114-F8E8-0F63-62CA533D98EE}"/>
              </a:ext>
            </a:extLst>
          </p:cNvPr>
          <p:cNvPicPr>
            <a:picLocks noChangeAspect="1"/>
          </p:cNvPicPr>
          <p:nvPr/>
        </p:nvPicPr>
        <p:blipFill>
          <a:blip r:embed="rId4"/>
          <a:stretch>
            <a:fillRect/>
          </a:stretch>
        </p:blipFill>
        <p:spPr>
          <a:xfrm>
            <a:off x="3024263" y="152399"/>
            <a:ext cx="7926055" cy="2491265"/>
          </a:xfrm>
          <a:prstGeom prst="rect">
            <a:avLst/>
          </a:prstGeom>
        </p:spPr>
      </p:pic>
      <p:grpSp>
        <p:nvGrpSpPr>
          <p:cNvPr id="8217" name="Group 8216">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8218" name="Rectangle 8217">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219" name="Rectangle 8218">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10" name="Rectangle 9">
            <a:extLst>
              <a:ext uri="{FF2B5EF4-FFF2-40B4-BE49-F238E27FC236}">
                <a16:creationId xmlns:a16="http://schemas.microsoft.com/office/drawing/2014/main" id="{C5CE2E34-E60F-B9B9-9B91-2666E151A904}"/>
              </a:ext>
            </a:extLst>
          </p:cNvPr>
          <p:cNvSpPr/>
          <p:nvPr/>
        </p:nvSpPr>
        <p:spPr>
          <a:xfrm>
            <a:off x="438069" y="618067"/>
            <a:ext cx="3555191" cy="5774265"/>
          </a:xfrm>
          <a:prstGeom prst="rect">
            <a:avLst/>
          </a:prstGeom>
          <a:solidFill>
            <a:srgbClr val="1A31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710E11-6093-1629-BAF6-E8F0C63B0DBD}"/>
              </a:ext>
            </a:extLst>
          </p:cNvPr>
          <p:cNvSpPr>
            <a:spLocks noGrp="1"/>
          </p:cNvSpPr>
          <p:nvPr>
            <p:ph type="title"/>
          </p:nvPr>
        </p:nvSpPr>
        <p:spPr>
          <a:xfrm>
            <a:off x="581193" y="554598"/>
            <a:ext cx="3412067" cy="1372177"/>
          </a:xfrm>
        </p:spPr>
        <p:txBody>
          <a:bodyPr anchor="ctr">
            <a:normAutofit/>
          </a:bodyPr>
          <a:lstStyle/>
          <a:p>
            <a:r>
              <a:rPr lang="en-US" dirty="0"/>
              <a:t>Wildlife Discovery Trail </a:t>
            </a:r>
          </a:p>
        </p:txBody>
      </p:sp>
      <p:sp>
        <p:nvSpPr>
          <p:cNvPr id="3" name="Content Placeholder 2">
            <a:extLst>
              <a:ext uri="{FF2B5EF4-FFF2-40B4-BE49-F238E27FC236}">
                <a16:creationId xmlns:a16="http://schemas.microsoft.com/office/drawing/2014/main" id="{B23613F2-AEA0-3BCE-68F0-AB2684D28ABE}"/>
              </a:ext>
            </a:extLst>
          </p:cNvPr>
          <p:cNvSpPr>
            <a:spLocks noGrp="1"/>
          </p:cNvSpPr>
          <p:nvPr>
            <p:ph idx="1"/>
          </p:nvPr>
        </p:nvSpPr>
        <p:spPr>
          <a:xfrm>
            <a:off x="581193" y="2438399"/>
            <a:ext cx="3232818" cy="3564467"/>
          </a:xfrm>
        </p:spPr>
        <p:txBody>
          <a:bodyPr>
            <a:normAutofit lnSpcReduction="10000"/>
          </a:bodyPr>
          <a:lstStyle/>
          <a:p>
            <a:pPr marL="0" indent="0">
              <a:lnSpc>
                <a:spcPct val="90000"/>
              </a:lnSpc>
              <a:buNone/>
            </a:pPr>
            <a:r>
              <a:rPr lang="en-US" sz="1500" dirty="0">
                <a:solidFill>
                  <a:schemeClr val="bg1"/>
                </a:solidFill>
              </a:rPr>
              <a:t>Partnering sites will be able to showcase specific locations or trails</a:t>
            </a:r>
          </a:p>
          <a:p>
            <a:pPr marL="0" indent="0">
              <a:lnSpc>
                <a:spcPct val="90000"/>
              </a:lnSpc>
              <a:buNone/>
            </a:pPr>
            <a:endParaRPr lang="en-US" sz="1500" dirty="0">
              <a:solidFill>
                <a:schemeClr val="bg1"/>
              </a:solidFill>
            </a:endParaRPr>
          </a:p>
          <a:p>
            <a:pPr marL="0" indent="0">
              <a:lnSpc>
                <a:spcPct val="90000"/>
              </a:lnSpc>
              <a:buNone/>
            </a:pPr>
            <a:r>
              <a:rPr lang="en-US" sz="1500" dirty="0">
                <a:solidFill>
                  <a:schemeClr val="bg1"/>
                </a:solidFill>
              </a:rPr>
              <a:t>Locations will have physical signage and accessibility ratings for the general public</a:t>
            </a:r>
          </a:p>
          <a:p>
            <a:pPr marL="0" indent="0">
              <a:lnSpc>
                <a:spcPct val="90000"/>
              </a:lnSpc>
              <a:buNone/>
            </a:pPr>
            <a:endParaRPr lang="en-US" sz="1500" dirty="0">
              <a:solidFill>
                <a:schemeClr val="bg1"/>
              </a:solidFill>
            </a:endParaRPr>
          </a:p>
          <a:p>
            <a:pPr marL="0" indent="0">
              <a:lnSpc>
                <a:spcPct val="90000"/>
              </a:lnSpc>
              <a:buNone/>
            </a:pPr>
            <a:r>
              <a:rPr lang="en-US" sz="1500" dirty="0">
                <a:solidFill>
                  <a:schemeClr val="bg1"/>
                </a:solidFill>
              </a:rPr>
              <a:t>Planned community science and outreach events </a:t>
            </a:r>
          </a:p>
          <a:p>
            <a:pPr marL="0" indent="0">
              <a:lnSpc>
                <a:spcPct val="90000"/>
              </a:lnSpc>
              <a:buNone/>
            </a:pPr>
            <a:endParaRPr lang="en-US" sz="1500" dirty="0">
              <a:solidFill>
                <a:schemeClr val="bg1"/>
              </a:solidFill>
            </a:endParaRPr>
          </a:p>
          <a:p>
            <a:pPr marL="0" indent="0">
              <a:lnSpc>
                <a:spcPct val="90000"/>
              </a:lnSpc>
              <a:buNone/>
            </a:pPr>
            <a:r>
              <a:rPr lang="en-US" sz="1500" dirty="0">
                <a:solidFill>
                  <a:schemeClr val="bg1"/>
                </a:solidFill>
              </a:rPr>
              <a:t>Publications, updated pocket guidebooks, and Discovery Trail physical products planned for development </a:t>
            </a:r>
          </a:p>
        </p:txBody>
      </p:sp>
      <p:sp>
        <p:nvSpPr>
          <p:cNvPr id="4" name="TextBox 3">
            <a:extLst>
              <a:ext uri="{FF2B5EF4-FFF2-40B4-BE49-F238E27FC236}">
                <a16:creationId xmlns:a16="http://schemas.microsoft.com/office/drawing/2014/main" id="{B124CBF7-DC14-6B6B-B763-37C113ED9DAD}"/>
              </a:ext>
            </a:extLst>
          </p:cNvPr>
          <p:cNvSpPr txBox="1"/>
          <p:nvPr/>
        </p:nvSpPr>
        <p:spPr>
          <a:xfrm>
            <a:off x="861773" y="1822222"/>
            <a:ext cx="3232818" cy="369332"/>
          </a:xfrm>
          <a:prstGeom prst="rect">
            <a:avLst/>
          </a:prstGeom>
          <a:noFill/>
        </p:spPr>
        <p:txBody>
          <a:bodyPr wrap="square" rtlCol="0">
            <a:spAutoFit/>
          </a:bodyPr>
          <a:lstStyle/>
          <a:p>
            <a:r>
              <a:rPr lang="en-US" dirty="0">
                <a:solidFill>
                  <a:schemeClr val="bg1"/>
                </a:solidFill>
              </a:rPr>
              <a:t>COMMUNITY ENGAGEMENT</a:t>
            </a:r>
          </a:p>
        </p:txBody>
      </p:sp>
    </p:spTree>
    <p:extLst>
      <p:ext uri="{BB962C8B-B14F-4D97-AF65-F5344CB8AC3E}">
        <p14:creationId xmlns:p14="http://schemas.microsoft.com/office/powerpoint/2010/main" val="4292671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D78FD7EE-6958-4F50-713C-ADDB536C9D67}"/>
              </a:ext>
            </a:extLst>
          </p:cNvPr>
          <p:cNvPicPr>
            <a:picLocks noChangeAspect="1"/>
          </p:cNvPicPr>
          <p:nvPr/>
        </p:nvPicPr>
        <p:blipFill rotWithShape="1">
          <a:blip r:embed="rId2">
            <a:extLst>
              <a:ext uri="{28A0092B-C50C-407E-A947-70E740481C1C}">
                <a14:useLocalDpi xmlns:a14="http://schemas.microsoft.com/office/drawing/2010/main" val="0"/>
              </a:ext>
            </a:extLst>
          </a:blip>
          <a:srcRect t="1717" r="9091" b="21096"/>
          <a:stretch/>
        </p:blipFill>
        <p:spPr>
          <a:xfrm>
            <a:off x="20" y="10"/>
            <a:ext cx="12191980" cy="6857990"/>
          </a:xfrm>
          <a:prstGeom prst="rect">
            <a:avLst/>
          </a:prstGeom>
        </p:spPr>
      </p:pic>
      <p:grpSp>
        <p:nvGrpSpPr>
          <p:cNvPr id="12" name="Group 11">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13" name="Rectangle 12">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13">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4" name="Rectangle 3">
            <a:extLst>
              <a:ext uri="{FF2B5EF4-FFF2-40B4-BE49-F238E27FC236}">
                <a16:creationId xmlns:a16="http://schemas.microsoft.com/office/drawing/2014/main" id="{A50A43C3-A2EE-CD3F-6C9A-CCA15B13C0CC}"/>
              </a:ext>
            </a:extLst>
          </p:cNvPr>
          <p:cNvSpPr/>
          <p:nvPr/>
        </p:nvSpPr>
        <p:spPr>
          <a:xfrm>
            <a:off x="438068" y="618067"/>
            <a:ext cx="5099951" cy="5774265"/>
          </a:xfrm>
          <a:prstGeom prst="rect">
            <a:avLst/>
          </a:prstGeom>
          <a:solidFill>
            <a:srgbClr val="1D34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9A4761-1FC1-22A3-5BB4-75492288875F}"/>
              </a:ext>
            </a:extLst>
          </p:cNvPr>
          <p:cNvSpPr>
            <a:spLocks noGrp="1"/>
          </p:cNvSpPr>
          <p:nvPr>
            <p:ph type="title"/>
          </p:nvPr>
        </p:nvSpPr>
        <p:spPr>
          <a:xfrm>
            <a:off x="584200" y="722672"/>
            <a:ext cx="3412067" cy="656302"/>
          </a:xfrm>
        </p:spPr>
        <p:txBody>
          <a:bodyPr anchor="ctr">
            <a:normAutofit/>
          </a:bodyPr>
          <a:lstStyle/>
          <a:p>
            <a:r>
              <a:rPr lang="en-US" dirty="0"/>
              <a:t>SWAP update</a:t>
            </a:r>
          </a:p>
        </p:txBody>
      </p:sp>
      <p:sp>
        <p:nvSpPr>
          <p:cNvPr id="3" name="Content Placeholder 2">
            <a:extLst>
              <a:ext uri="{FF2B5EF4-FFF2-40B4-BE49-F238E27FC236}">
                <a16:creationId xmlns:a16="http://schemas.microsoft.com/office/drawing/2014/main" id="{2DEB26C0-44AA-AD8C-0795-4FD04E68FF79}"/>
              </a:ext>
            </a:extLst>
          </p:cNvPr>
          <p:cNvSpPr>
            <a:spLocks noGrp="1"/>
          </p:cNvSpPr>
          <p:nvPr>
            <p:ph idx="1"/>
          </p:nvPr>
        </p:nvSpPr>
        <p:spPr>
          <a:xfrm>
            <a:off x="581192" y="1378974"/>
            <a:ext cx="4806531" cy="4940709"/>
          </a:xfrm>
        </p:spPr>
        <p:txBody>
          <a:bodyPr>
            <a:normAutofit/>
          </a:bodyPr>
          <a:lstStyle/>
          <a:p>
            <a:pPr marL="0" indent="0">
              <a:lnSpc>
                <a:spcPct val="90000"/>
              </a:lnSpc>
              <a:buNone/>
            </a:pPr>
            <a:r>
              <a:rPr lang="en-US" sz="1500" dirty="0">
                <a:solidFill>
                  <a:schemeClr val="bg1"/>
                </a:solidFill>
              </a:rPr>
              <a:t>Nevada’s State Wildlife Action Plan has been revised on its 10-year schedule. It now contains 75 bird species classified as species of greatest conservation need (up from 60).</a:t>
            </a:r>
          </a:p>
          <a:p>
            <a:pPr marL="0" indent="0">
              <a:lnSpc>
                <a:spcPct val="90000"/>
              </a:lnSpc>
              <a:buNone/>
            </a:pPr>
            <a:r>
              <a:rPr lang="en-US" sz="1500" dirty="0">
                <a:solidFill>
                  <a:schemeClr val="bg1"/>
                </a:solidFill>
              </a:rPr>
              <a:t> </a:t>
            </a:r>
          </a:p>
          <a:p>
            <a:pPr marL="0" indent="0">
              <a:lnSpc>
                <a:spcPct val="90000"/>
              </a:lnSpc>
              <a:buNone/>
            </a:pPr>
            <a:r>
              <a:rPr lang="en-US" sz="1500" b="1" dirty="0">
                <a:solidFill>
                  <a:schemeClr val="bg1"/>
                </a:solidFill>
              </a:rPr>
              <a:t>Additions: </a:t>
            </a:r>
          </a:p>
          <a:p>
            <a:pPr>
              <a:lnSpc>
                <a:spcPct val="90000"/>
              </a:lnSpc>
            </a:pPr>
            <a:r>
              <a:rPr lang="en-US" sz="1500" dirty="0">
                <a:solidFill>
                  <a:schemeClr val="bg1"/>
                </a:solidFill>
              </a:rPr>
              <a:t>15 passerine/near passerines</a:t>
            </a:r>
          </a:p>
          <a:p>
            <a:pPr>
              <a:lnSpc>
                <a:spcPct val="90000"/>
              </a:lnSpc>
            </a:pPr>
            <a:r>
              <a:rPr lang="en-US" sz="1500" dirty="0">
                <a:solidFill>
                  <a:schemeClr val="bg1"/>
                </a:solidFill>
              </a:rPr>
              <a:t>2 owls, 2 raptors</a:t>
            </a:r>
          </a:p>
          <a:p>
            <a:pPr>
              <a:lnSpc>
                <a:spcPct val="90000"/>
              </a:lnSpc>
            </a:pPr>
            <a:r>
              <a:rPr lang="en-US" sz="1500" dirty="0">
                <a:solidFill>
                  <a:schemeClr val="bg1"/>
                </a:solidFill>
              </a:rPr>
              <a:t>1 shorebird, and 2 waterfowl</a:t>
            </a:r>
          </a:p>
          <a:p>
            <a:pPr marL="0" indent="0">
              <a:lnSpc>
                <a:spcPct val="90000"/>
              </a:lnSpc>
              <a:buNone/>
            </a:pPr>
            <a:r>
              <a:rPr lang="en-US" sz="1500" b="1" dirty="0">
                <a:solidFill>
                  <a:schemeClr val="bg1"/>
                </a:solidFill>
              </a:rPr>
              <a:t>Edits: </a:t>
            </a:r>
          </a:p>
          <a:p>
            <a:pPr>
              <a:lnSpc>
                <a:spcPct val="90000"/>
              </a:lnSpc>
            </a:pPr>
            <a:r>
              <a:rPr lang="en-US" sz="1500" dirty="0">
                <a:solidFill>
                  <a:schemeClr val="bg1"/>
                </a:solidFill>
              </a:rPr>
              <a:t>1 passerine was subdivided taxonomically with </a:t>
            </a:r>
            <a:br>
              <a:rPr lang="en-US" sz="1500" dirty="0">
                <a:solidFill>
                  <a:schemeClr val="bg1"/>
                </a:solidFill>
              </a:rPr>
            </a:br>
            <a:r>
              <a:rPr lang="en-US" sz="1500" dirty="0">
                <a:solidFill>
                  <a:schemeClr val="bg1"/>
                </a:solidFill>
              </a:rPr>
              <a:t>only 1 of the newly designated species retained</a:t>
            </a:r>
          </a:p>
          <a:p>
            <a:pPr marL="0" indent="0">
              <a:lnSpc>
                <a:spcPct val="90000"/>
              </a:lnSpc>
              <a:buNone/>
            </a:pPr>
            <a:r>
              <a:rPr lang="en-US" sz="1500" b="1" dirty="0">
                <a:solidFill>
                  <a:schemeClr val="bg1"/>
                </a:solidFill>
              </a:rPr>
              <a:t>Removals: </a:t>
            </a:r>
          </a:p>
          <a:p>
            <a:pPr>
              <a:lnSpc>
                <a:spcPct val="90000"/>
              </a:lnSpc>
            </a:pPr>
            <a:r>
              <a:rPr lang="en-US" sz="1500" dirty="0">
                <a:solidFill>
                  <a:schemeClr val="bg1"/>
                </a:solidFill>
              </a:rPr>
              <a:t>2 shorebirds, 2 water birds, 1 waterfowl</a:t>
            </a:r>
          </a:p>
          <a:p>
            <a:pPr>
              <a:lnSpc>
                <a:spcPct val="90000"/>
              </a:lnSpc>
            </a:pPr>
            <a:r>
              <a:rPr lang="en-US" sz="1500" dirty="0">
                <a:solidFill>
                  <a:schemeClr val="bg1"/>
                </a:solidFill>
              </a:rPr>
              <a:t>1 hummingbird</a:t>
            </a:r>
          </a:p>
          <a:p>
            <a:pPr>
              <a:lnSpc>
                <a:spcPct val="90000"/>
              </a:lnSpc>
            </a:pPr>
            <a:r>
              <a:rPr lang="en-US" sz="1500" dirty="0">
                <a:solidFill>
                  <a:schemeClr val="bg1"/>
                </a:solidFill>
              </a:rPr>
              <a:t>1 crane</a:t>
            </a:r>
          </a:p>
        </p:txBody>
      </p:sp>
    </p:spTree>
    <p:extLst>
      <p:ext uri="{BB962C8B-B14F-4D97-AF65-F5344CB8AC3E}">
        <p14:creationId xmlns:p14="http://schemas.microsoft.com/office/powerpoint/2010/main" val="1879266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0B66-2679-84D3-6E54-7DDAF93B0CCB}"/>
              </a:ext>
            </a:extLst>
          </p:cNvPr>
          <p:cNvSpPr>
            <a:spLocks noGrp="1"/>
          </p:cNvSpPr>
          <p:nvPr>
            <p:ph type="title"/>
          </p:nvPr>
        </p:nvSpPr>
        <p:spPr>
          <a:xfrm>
            <a:off x="673754" y="643467"/>
            <a:ext cx="4203045" cy="1375608"/>
          </a:xfrm>
        </p:spPr>
        <p:txBody>
          <a:bodyPr anchor="ctr">
            <a:normAutofit/>
          </a:bodyPr>
          <a:lstStyle/>
          <a:p>
            <a:r>
              <a:rPr lang="en-US" dirty="0">
                <a:solidFill>
                  <a:schemeClr val="bg1"/>
                </a:solidFill>
              </a:rPr>
              <a:t>QUESTIONS</a:t>
            </a:r>
          </a:p>
        </p:txBody>
      </p:sp>
      <p:pic>
        <p:nvPicPr>
          <p:cNvPr id="7" name="Picture 6" descr="A logo of a state of wildlife&#10;&#10;Description automatically generated">
            <a:extLst>
              <a:ext uri="{FF2B5EF4-FFF2-40B4-BE49-F238E27FC236}">
                <a16:creationId xmlns:a16="http://schemas.microsoft.com/office/drawing/2014/main" id="{BF377AEE-AB25-ACCD-E967-44F7CA732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457" y="902970"/>
            <a:ext cx="3903031" cy="5663222"/>
          </a:xfrm>
          <a:prstGeom prst="rect">
            <a:avLst/>
          </a:prstGeom>
        </p:spPr>
      </p:pic>
      <p:sp>
        <p:nvSpPr>
          <p:cNvPr id="4" name="TextBox 3">
            <a:extLst>
              <a:ext uri="{FF2B5EF4-FFF2-40B4-BE49-F238E27FC236}">
                <a16:creationId xmlns:a16="http://schemas.microsoft.com/office/drawing/2014/main" id="{5674819C-2F77-FCB2-BE21-B8CA69FAFC00}"/>
              </a:ext>
            </a:extLst>
          </p:cNvPr>
          <p:cNvSpPr txBox="1"/>
          <p:nvPr/>
        </p:nvSpPr>
        <p:spPr>
          <a:xfrm>
            <a:off x="673754" y="2257253"/>
            <a:ext cx="4203045" cy="4093428"/>
          </a:xfrm>
          <a:prstGeom prst="rect">
            <a:avLst/>
          </a:prstGeom>
          <a:noFill/>
        </p:spPr>
        <p:txBody>
          <a:bodyPr wrap="square">
            <a:spAutoFit/>
          </a:bodyPr>
          <a:lstStyle/>
          <a:p>
            <a:r>
              <a:rPr lang="en-US" sz="2000" b="1" dirty="0">
                <a:solidFill>
                  <a:schemeClr val="accent1"/>
                </a:solidFill>
              </a:rPr>
              <a:t>Interested in receiving updates? </a:t>
            </a:r>
          </a:p>
          <a:p>
            <a:endParaRPr lang="en-US" sz="2000" b="1" dirty="0">
              <a:solidFill>
                <a:schemeClr val="accent1"/>
              </a:solidFill>
            </a:endParaRPr>
          </a:p>
          <a:p>
            <a:r>
              <a:rPr lang="en-US" sz="2000" b="1" dirty="0">
                <a:solidFill>
                  <a:schemeClr val="accent1"/>
                </a:solidFill>
              </a:rPr>
              <a:t>Contacts us! </a:t>
            </a:r>
          </a:p>
          <a:p>
            <a:endParaRPr lang="en-US" sz="2000" dirty="0">
              <a:solidFill>
                <a:schemeClr val="accent1"/>
              </a:solidFill>
            </a:endParaRPr>
          </a:p>
          <a:p>
            <a:endParaRPr lang="en-US" sz="2000" dirty="0">
              <a:solidFill>
                <a:schemeClr val="accent1"/>
              </a:solidFill>
            </a:endParaRPr>
          </a:p>
          <a:p>
            <a:r>
              <a:rPr lang="en-US" sz="2000" dirty="0">
                <a:solidFill>
                  <a:schemeClr val="accent1"/>
                </a:solidFill>
              </a:rPr>
              <a:t>Julie Bless </a:t>
            </a:r>
            <a:br>
              <a:rPr lang="en-US" sz="2000" dirty="0">
                <a:solidFill>
                  <a:schemeClr val="accent1"/>
                </a:solidFill>
              </a:rPr>
            </a:br>
            <a:r>
              <a:rPr lang="en-US" sz="2000" dirty="0">
                <a:solidFill>
                  <a:schemeClr val="accent1"/>
                </a:solidFill>
                <a:hlinkClick r:id="rId3">
                  <a:extLst>
                    <a:ext uri="{A12FA001-AC4F-418D-AE19-62706E023703}">
                      <ahyp:hlinkClr xmlns:ahyp="http://schemas.microsoft.com/office/drawing/2018/hyperlinkcolor" val="tx"/>
                    </a:ext>
                  </a:extLst>
                </a:hlinkClick>
              </a:rPr>
              <a:t>jbless@ndow.org</a:t>
            </a:r>
            <a:endParaRPr lang="en-US" sz="2000" dirty="0">
              <a:solidFill>
                <a:schemeClr val="accent1"/>
              </a:solidFill>
            </a:endParaRPr>
          </a:p>
          <a:p>
            <a:endParaRPr lang="en-US" sz="2000" dirty="0">
              <a:solidFill>
                <a:schemeClr val="accent1"/>
              </a:solidFill>
            </a:endParaRPr>
          </a:p>
          <a:p>
            <a:r>
              <a:rPr lang="en-US" sz="2000" dirty="0">
                <a:solidFill>
                  <a:schemeClr val="accent1"/>
                </a:solidFill>
              </a:rPr>
              <a:t>Jess Brooks</a:t>
            </a:r>
            <a:br>
              <a:rPr lang="en-US" sz="2000" dirty="0">
                <a:solidFill>
                  <a:schemeClr val="accent1"/>
                </a:solidFill>
              </a:rPr>
            </a:br>
            <a:r>
              <a:rPr lang="en-US" sz="2000" dirty="0">
                <a:solidFill>
                  <a:schemeClr val="accent1"/>
                </a:solidFill>
                <a:hlinkClick r:id="rId4">
                  <a:extLst>
                    <a:ext uri="{A12FA001-AC4F-418D-AE19-62706E023703}">
                      <ahyp:hlinkClr xmlns:ahyp="http://schemas.microsoft.com/office/drawing/2018/hyperlinkcolor" val="tx"/>
                    </a:ext>
                  </a:extLst>
                </a:hlinkClick>
              </a:rPr>
              <a:t>jdbrooks@ndow.org</a:t>
            </a:r>
            <a:endParaRPr lang="en-US" sz="2000" dirty="0">
              <a:solidFill>
                <a:schemeClr val="accent1"/>
              </a:solidFill>
            </a:endParaRPr>
          </a:p>
          <a:p>
            <a:endParaRPr lang="en-US" sz="2000" dirty="0">
              <a:solidFill>
                <a:schemeClr val="accent1"/>
              </a:solidFill>
            </a:endParaRPr>
          </a:p>
          <a:p>
            <a:r>
              <a:rPr lang="en-US" sz="2000" dirty="0">
                <a:solidFill>
                  <a:schemeClr val="accent1"/>
                </a:solidFill>
              </a:rPr>
              <a:t>Bobby Jones </a:t>
            </a:r>
          </a:p>
          <a:p>
            <a:r>
              <a:rPr lang="en-US" sz="2000" dirty="0">
                <a:solidFill>
                  <a:schemeClr val="accent1"/>
                </a:solidFill>
                <a:hlinkClick r:id="rId5">
                  <a:extLst>
                    <a:ext uri="{A12FA001-AC4F-418D-AE19-62706E023703}">
                      <ahyp:hlinkClr xmlns:ahyp="http://schemas.microsoft.com/office/drawing/2018/hyperlinkcolor" val="tx"/>
                    </a:ext>
                  </a:extLst>
                </a:hlinkClick>
              </a:rPr>
              <a:t>bsjones@ndow.org</a:t>
            </a:r>
            <a:r>
              <a:rPr lang="en-US" sz="2000" dirty="0">
                <a:solidFill>
                  <a:schemeClr val="accent1"/>
                </a:solidFill>
              </a:rPr>
              <a:t> </a:t>
            </a:r>
          </a:p>
        </p:txBody>
      </p:sp>
      <p:pic>
        <p:nvPicPr>
          <p:cNvPr id="6" name="Picture 5">
            <a:extLst>
              <a:ext uri="{FF2B5EF4-FFF2-40B4-BE49-F238E27FC236}">
                <a16:creationId xmlns:a16="http://schemas.microsoft.com/office/drawing/2014/main" id="{97CABCA9-AEF4-D4D9-214D-F8BAAD3D8F28}"/>
              </a:ext>
            </a:extLst>
          </p:cNvPr>
          <p:cNvPicPr>
            <a:picLocks noChangeAspect="1"/>
          </p:cNvPicPr>
          <p:nvPr/>
        </p:nvPicPr>
        <p:blipFill>
          <a:blip r:embed="rId6"/>
          <a:stretch>
            <a:fillRect/>
          </a:stretch>
        </p:blipFill>
        <p:spPr>
          <a:xfrm>
            <a:off x="6394769" y="4008534"/>
            <a:ext cx="2342147" cy="2342147"/>
          </a:xfrm>
          <a:prstGeom prst="rect">
            <a:avLst/>
          </a:prstGeom>
        </p:spPr>
      </p:pic>
      <p:sp>
        <p:nvSpPr>
          <p:cNvPr id="9" name="TextBox 8">
            <a:extLst>
              <a:ext uri="{FF2B5EF4-FFF2-40B4-BE49-F238E27FC236}">
                <a16:creationId xmlns:a16="http://schemas.microsoft.com/office/drawing/2014/main" id="{4EC123BB-D137-C2B3-7795-07BCC57902E0}"/>
              </a:ext>
            </a:extLst>
          </p:cNvPr>
          <p:cNvSpPr txBox="1"/>
          <p:nvPr/>
        </p:nvSpPr>
        <p:spPr>
          <a:xfrm>
            <a:off x="6394769" y="6227638"/>
            <a:ext cx="3137233" cy="338554"/>
          </a:xfrm>
          <a:prstGeom prst="rect">
            <a:avLst/>
          </a:prstGeom>
          <a:noFill/>
        </p:spPr>
        <p:txBody>
          <a:bodyPr wrap="square">
            <a:spAutoFit/>
          </a:bodyPr>
          <a:lstStyle/>
          <a:p>
            <a:r>
              <a:rPr lang="en-US" sz="1600" i="1" dirty="0">
                <a:solidFill>
                  <a:schemeClr val="accent1"/>
                </a:solidFill>
              </a:rPr>
              <a:t>Amargosa Toad species card</a:t>
            </a:r>
            <a:endParaRPr lang="en-US" sz="1600" i="1" dirty="0"/>
          </a:p>
        </p:txBody>
      </p:sp>
    </p:spTree>
    <p:extLst>
      <p:ext uri="{BB962C8B-B14F-4D97-AF65-F5344CB8AC3E}">
        <p14:creationId xmlns:p14="http://schemas.microsoft.com/office/powerpoint/2010/main" val="1491443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1FF41-72CB-C4C4-D7EB-E4D50445616E}"/>
              </a:ext>
            </a:extLst>
          </p:cNvPr>
          <p:cNvSpPr>
            <a:spLocks noGrp="1"/>
          </p:cNvSpPr>
          <p:nvPr>
            <p:ph type="ctrTitle"/>
          </p:nvPr>
        </p:nvSpPr>
        <p:spPr>
          <a:xfrm>
            <a:off x="392050" y="714553"/>
            <a:ext cx="6222390" cy="1806974"/>
          </a:xfrm>
        </p:spPr>
        <p:txBody>
          <a:bodyPr>
            <a:normAutofit/>
          </a:bodyPr>
          <a:lstStyle/>
          <a:p>
            <a:r>
              <a:rPr lang="en-US" sz="5200" dirty="0">
                <a:solidFill>
                  <a:schemeClr val="tx2"/>
                </a:solidFill>
              </a:rPr>
              <a:t>Breeding bird surveys</a:t>
            </a:r>
            <a:endParaRPr lang="en-US" sz="5200" cap="none" dirty="0">
              <a:solidFill>
                <a:schemeClr val="tx2"/>
              </a:solidFill>
            </a:endParaRPr>
          </a:p>
        </p:txBody>
      </p:sp>
      <p:pic>
        <p:nvPicPr>
          <p:cNvPr id="4" name="Picture 3" descr="A logo of a state of wildlife&#10;&#10;Description automatically generated">
            <a:extLst>
              <a:ext uri="{FF2B5EF4-FFF2-40B4-BE49-F238E27FC236}">
                <a16:creationId xmlns:a16="http://schemas.microsoft.com/office/drawing/2014/main" id="{DC694083-29BC-9893-DC39-BCA2607F4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799" y="1555953"/>
            <a:ext cx="3272946" cy="4748981"/>
          </a:xfrm>
          <a:prstGeom prst="rect">
            <a:avLst/>
          </a:prstGeom>
        </p:spPr>
      </p:pic>
    </p:spTree>
    <p:extLst>
      <p:ext uri="{BB962C8B-B14F-4D97-AF65-F5344CB8AC3E}">
        <p14:creationId xmlns:p14="http://schemas.microsoft.com/office/powerpoint/2010/main" val="15401389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84D0B66-2679-84D3-6E54-7DDAF93B0CCB}"/>
              </a:ext>
            </a:extLst>
          </p:cNvPr>
          <p:cNvSpPr>
            <a:spLocks noGrp="1"/>
          </p:cNvSpPr>
          <p:nvPr>
            <p:ph type="title"/>
          </p:nvPr>
        </p:nvSpPr>
        <p:spPr>
          <a:xfrm>
            <a:off x="581192" y="5264487"/>
            <a:ext cx="11029616" cy="718870"/>
          </a:xfrm>
        </p:spPr>
        <p:txBody>
          <a:bodyPr>
            <a:normAutofit/>
          </a:bodyPr>
          <a:lstStyle/>
          <a:p>
            <a:r>
              <a:rPr lang="en-US">
                <a:solidFill>
                  <a:srgbClr val="FFFEFF"/>
                </a:solidFill>
              </a:rPr>
              <a:t>Breeding Bird Survey</a:t>
            </a:r>
          </a:p>
        </p:txBody>
      </p:sp>
      <p:sp>
        <p:nvSpPr>
          <p:cNvPr id="13" name="TextBox 12">
            <a:extLst>
              <a:ext uri="{FF2B5EF4-FFF2-40B4-BE49-F238E27FC236}">
                <a16:creationId xmlns:a16="http://schemas.microsoft.com/office/drawing/2014/main" id="{0207AF5C-7085-44C0-6171-B6A409F6760F}"/>
              </a:ext>
            </a:extLst>
          </p:cNvPr>
          <p:cNvSpPr txBox="1"/>
          <p:nvPr/>
        </p:nvSpPr>
        <p:spPr>
          <a:xfrm>
            <a:off x="506921" y="692491"/>
            <a:ext cx="4720861" cy="4413516"/>
          </a:xfrm>
          <a:prstGeom prst="rect">
            <a:avLst/>
          </a:prstGeom>
          <a:noFill/>
        </p:spPr>
        <p:txBody>
          <a:bodyPr wrap="square">
            <a:spAutoFit/>
          </a:bodyPr>
          <a:lstStyle/>
          <a:p>
            <a:pPr marL="0" indent="0">
              <a:lnSpc>
                <a:spcPct val="90000"/>
              </a:lnSpc>
              <a:buNone/>
            </a:pPr>
            <a:r>
              <a:rPr lang="en-US" sz="2400" b="1" dirty="0">
                <a:solidFill>
                  <a:schemeClr val="accent1"/>
                </a:solidFill>
              </a:rPr>
              <a:t>OVERVIEW</a:t>
            </a:r>
          </a:p>
          <a:p>
            <a:pPr marL="0" indent="0">
              <a:lnSpc>
                <a:spcPct val="90000"/>
              </a:lnSpc>
              <a:buNone/>
            </a:pPr>
            <a:endParaRPr lang="en-US" dirty="0">
              <a:solidFill>
                <a:schemeClr val="accent1"/>
              </a:solidFill>
            </a:endParaRPr>
          </a:p>
          <a:p>
            <a:pPr marL="293688">
              <a:lnSpc>
                <a:spcPct val="90000"/>
              </a:lnSpc>
              <a:buNone/>
            </a:pPr>
            <a:endParaRPr lang="en-US" dirty="0">
              <a:solidFill>
                <a:schemeClr val="accent1"/>
              </a:solidFill>
            </a:endParaRPr>
          </a:p>
          <a:p>
            <a:pPr marL="579438" indent="-285750">
              <a:lnSpc>
                <a:spcPct val="90000"/>
              </a:lnSpc>
              <a:buFont typeface="Arial" panose="020B0604020202020204" pitchFamily="34" charset="0"/>
              <a:buChar char="•"/>
            </a:pPr>
            <a:r>
              <a:rPr lang="en-US" sz="1800" dirty="0">
                <a:solidFill>
                  <a:schemeClr val="accent1"/>
                </a:solidFill>
              </a:rPr>
              <a:t>Rigorous breeding bird population count at designated sites throughout the state (the first breeding bird survey was conducted in 1968)</a:t>
            </a:r>
          </a:p>
          <a:p>
            <a:pPr marL="579438" indent="-285750">
              <a:lnSpc>
                <a:spcPct val="90000"/>
              </a:lnSpc>
              <a:buFont typeface="Arial" panose="020B0604020202020204" pitchFamily="34" charset="0"/>
              <a:buChar char="•"/>
            </a:pPr>
            <a:endParaRPr lang="en-US" dirty="0">
              <a:solidFill>
                <a:schemeClr val="accent1"/>
              </a:solidFill>
            </a:endParaRPr>
          </a:p>
          <a:p>
            <a:pPr marL="579438" indent="-285750">
              <a:lnSpc>
                <a:spcPct val="90000"/>
              </a:lnSpc>
              <a:buFont typeface="Arial" panose="020B0604020202020204" pitchFamily="34" charset="0"/>
              <a:buChar char="•"/>
            </a:pPr>
            <a:r>
              <a:rPr lang="en-US" dirty="0">
                <a:solidFill>
                  <a:schemeClr val="accent1"/>
                </a:solidFill>
              </a:rPr>
              <a:t>Over 4,500 routes throughout North America</a:t>
            </a:r>
          </a:p>
          <a:p>
            <a:pPr marL="579438" indent="-285750">
              <a:lnSpc>
                <a:spcPct val="90000"/>
              </a:lnSpc>
              <a:buFont typeface="Arial" panose="020B0604020202020204" pitchFamily="34" charset="0"/>
              <a:buChar char="•"/>
            </a:pPr>
            <a:endParaRPr lang="en-US" dirty="0">
              <a:solidFill>
                <a:schemeClr val="accent1"/>
              </a:solidFill>
            </a:endParaRPr>
          </a:p>
          <a:p>
            <a:pPr marL="579438" indent="-285750">
              <a:lnSpc>
                <a:spcPct val="90000"/>
              </a:lnSpc>
              <a:buFont typeface="Arial" panose="020B0604020202020204" pitchFamily="34" charset="0"/>
              <a:buChar char="•"/>
            </a:pPr>
            <a:r>
              <a:rPr lang="en-US" dirty="0">
                <a:solidFill>
                  <a:schemeClr val="accent1"/>
                </a:solidFill>
              </a:rPr>
              <a:t>Each route consists of 50 roadside stops approximately ½ mile apart</a:t>
            </a:r>
          </a:p>
          <a:p>
            <a:pPr marL="579438" indent="-285750">
              <a:lnSpc>
                <a:spcPct val="90000"/>
              </a:lnSpc>
              <a:buFont typeface="Arial" panose="020B0604020202020204" pitchFamily="34" charset="0"/>
              <a:buChar char="•"/>
            </a:pPr>
            <a:endParaRPr lang="en-US" dirty="0">
              <a:solidFill>
                <a:schemeClr val="accent1"/>
              </a:solidFill>
            </a:endParaRPr>
          </a:p>
          <a:p>
            <a:pPr marL="579438" indent="-285750">
              <a:lnSpc>
                <a:spcPct val="90000"/>
              </a:lnSpc>
              <a:buFont typeface="Arial" panose="020B0604020202020204" pitchFamily="34" charset="0"/>
              <a:buChar char="•"/>
            </a:pPr>
            <a:r>
              <a:rPr lang="en-US" dirty="0">
                <a:solidFill>
                  <a:schemeClr val="accent1"/>
                </a:solidFill>
              </a:rPr>
              <a:t>All birds detected during a timed period at each stop are recorded (by sound or site)</a:t>
            </a:r>
          </a:p>
          <a:p>
            <a:pPr marL="293688">
              <a:lnSpc>
                <a:spcPct val="90000"/>
              </a:lnSpc>
              <a:buNone/>
            </a:pPr>
            <a:endParaRPr lang="en-US" dirty="0">
              <a:solidFill>
                <a:schemeClr val="accent1"/>
              </a:solidFill>
            </a:endParaRPr>
          </a:p>
        </p:txBody>
      </p:sp>
      <p:pic>
        <p:nvPicPr>
          <p:cNvPr id="17" name="Picture 6" descr="Shrike BBS Trend Map">
            <a:extLst>
              <a:ext uri="{FF2B5EF4-FFF2-40B4-BE49-F238E27FC236}">
                <a16:creationId xmlns:a16="http://schemas.microsoft.com/office/drawing/2014/main" id="{38DE8040-F054-A29E-77A1-DE06B8312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3753" y="633157"/>
            <a:ext cx="6038068" cy="5337497"/>
          </a:xfrm>
          <a:prstGeom prst="rect">
            <a:avLst/>
          </a:prstGeom>
          <a:noFill/>
          <a:ln w="19050">
            <a:solidFill>
              <a:schemeClr val="bg1">
                <a:lumMod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961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5" name="Rectangle 8214">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17" name="Group 8216">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8218" name="Rectangle 8217">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219" name="Rectangle 8218">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10" name="Rectangle 9">
            <a:extLst>
              <a:ext uri="{FF2B5EF4-FFF2-40B4-BE49-F238E27FC236}">
                <a16:creationId xmlns:a16="http://schemas.microsoft.com/office/drawing/2014/main" id="{C5CE2E34-E60F-B9B9-9B91-2666E151A904}"/>
              </a:ext>
            </a:extLst>
          </p:cNvPr>
          <p:cNvSpPr/>
          <p:nvPr/>
        </p:nvSpPr>
        <p:spPr>
          <a:xfrm>
            <a:off x="438069" y="618067"/>
            <a:ext cx="3555191" cy="5774265"/>
          </a:xfrm>
          <a:prstGeom prst="rect">
            <a:avLst/>
          </a:prstGeom>
          <a:solidFill>
            <a:srgbClr val="1A31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F710E11-6093-1629-BAF6-E8F0C63B0DBD}"/>
              </a:ext>
            </a:extLst>
          </p:cNvPr>
          <p:cNvSpPr>
            <a:spLocks noGrp="1"/>
          </p:cNvSpPr>
          <p:nvPr>
            <p:ph type="title"/>
          </p:nvPr>
        </p:nvSpPr>
        <p:spPr>
          <a:xfrm>
            <a:off x="581193" y="554598"/>
            <a:ext cx="3412067" cy="1372177"/>
          </a:xfrm>
        </p:spPr>
        <p:txBody>
          <a:bodyPr anchor="ctr">
            <a:normAutofit/>
          </a:bodyPr>
          <a:lstStyle/>
          <a:p>
            <a:r>
              <a:rPr lang="en-US" dirty="0"/>
              <a:t>Breeding Bird Survey</a:t>
            </a:r>
          </a:p>
        </p:txBody>
      </p:sp>
      <p:sp>
        <p:nvSpPr>
          <p:cNvPr id="3" name="Content Placeholder 2">
            <a:extLst>
              <a:ext uri="{FF2B5EF4-FFF2-40B4-BE49-F238E27FC236}">
                <a16:creationId xmlns:a16="http://schemas.microsoft.com/office/drawing/2014/main" id="{B23613F2-AEA0-3BCE-68F0-AB2684D28ABE}"/>
              </a:ext>
            </a:extLst>
          </p:cNvPr>
          <p:cNvSpPr>
            <a:spLocks noGrp="1"/>
          </p:cNvSpPr>
          <p:nvPr>
            <p:ph idx="1"/>
          </p:nvPr>
        </p:nvSpPr>
        <p:spPr>
          <a:xfrm>
            <a:off x="581193" y="2438399"/>
            <a:ext cx="3365018" cy="3564467"/>
          </a:xfrm>
        </p:spPr>
        <p:txBody>
          <a:bodyPr>
            <a:normAutofit/>
          </a:bodyPr>
          <a:lstStyle/>
          <a:p>
            <a:pPr marL="0" indent="0">
              <a:lnSpc>
                <a:spcPct val="90000"/>
              </a:lnSpc>
              <a:buNone/>
            </a:pPr>
            <a:r>
              <a:rPr lang="en-US" sz="1500" dirty="0">
                <a:solidFill>
                  <a:schemeClr val="bg1"/>
                </a:solidFill>
              </a:rPr>
              <a:t>29 of the 34 routes were surveyed</a:t>
            </a:r>
          </a:p>
          <a:p>
            <a:pPr marL="0" indent="0">
              <a:lnSpc>
                <a:spcPct val="90000"/>
              </a:lnSpc>
              <a:buNone/>
            </a:pPr>
            <a:endParaRPr lang="en-US" sz="1500" dirty="0">
              <a:solidFill>
                <a:schemeClr val="bg1"/>
              </a:solidFill>
            </a:endParaRPr>
          </a:p>
          <a:p>
            <a:pPr marL="0" indent="0">
              <a:lnSpc>
                <a:spcPct val="90000"/>
              </a:lnSpc>
              <a:buNone/>
            </a:pPr>
            <a:r>
              <a:rPr lang="en-US" sz="1500" dirty="0">
                <a:solidFill>
                  <a:schemeClr val="bg1"/>
                </a:solidFill>
              </a:rPr>
              <a:t>3,929 individual birds were recorded (compared to the 6,667 species in 2021; no data in 2020 due to COVID19) </a:t>
            </a:r>
          </a:p>
          <a:p>
            <a:pPr marL="0" indent="0">
              <a:lnSpc>
                <a:spcPct val="90000"/>
              </a:lnSpc>
              <a:buNone/>
            </a:pPr>
            <a:endParaRPr lang="en-US" sz="1500" dirty="0">
              <a:solidFill>
                <a:schemeClr val="bg1"/>
              </a:solidFill>
            </a:endParaRPr>
          </a:p>
          <a:p>
            <a:pPr marL="0" indent="0">
              <a:lnSpc>
                <a:spcPct val="90000"/>
              </a:lnSpc>
              <a:buNone/>
            </a:pPr>
            <a:endParaRPr lang="en-US" sz="1500" dirty="0">
              <a:solidFill>
                <a:schemeClr val="bg1"/>
              </a:solidFill>
            </a:endParaRPr>
          </a:p>
        </p:txBody>
      </p:sp>
      <p:sp>
        <p:nvSpPr>
          <p:cNvPr id="4" name="TextBox 3">
            <a:extLst>
              <a:ext uri="{FF2B5EF4-FFF2-40B4-BE49-F238E27FC236}">
                <a16:creationId xmlns:a16="http://schemas.microsoft.com/office/drawing/2014/main" id="{B124CBF7-DC14-6B6B-B763-37C113ED9DAD}"/>
              </a:ext>
            </a:extLst>
          </p:cNvPr>
          <p:cNvSpPr txBox="1"/>
          <p:nvPr/>
        </p:nvSpPr>
        <p:spPr>
          <a:xfrm>
            <a:off x="861773" y="1822222"/>
            <a:ext cx="2803903" cy="369332"/>
          </a:xfrm>
          <a:prstGeom prst="rect">
            <a:avLst/>
          </a:prstGeom>
          <a:noFill/>
        </p:spPr>
        <p:txBody>
          <a:bodyPr wrap="square" rtlCol="0">
            <a:spAutoFit/>
          </a:bodyPr>
          <a:lstStyle/>
          <a:p>
            <a:r>
              <a:rPr lang="en-US" dirty="0">
                <a:solidFill>
                  <a:schemeClr val="bg1"/>
                </a:solidFill>
              </a:rPr>
              <a:t>2022 UPDATE </a:t>
            </a:r>
          </a:p>
        </p:txBody>
      </p:sp>
      <p:pic>
        <p:nvPicPr>
          <p:cNvPr id="6" name="Picture 5">
            <a:extLst>
              <a:ext uri="{FF2B5EF4-FFF2-40B4-BE49-F238E27FC236}">
                <a16:creationId xmlns:a16="http://schemas.microsoft.com/office/drawing/2014/main" id="{EC66046B-3BE8-EAAA-BB14-5C37FFA14E03}"/>
              </a:ext>
            </a:extLst>
          </p:cNvPr>
          <p:cNvPicPr>
            <a:picLocks noChangeAspect="1"/>
          </p:cNvPicPr>
          <p:nvPr/>
        </p:nvPicPr>
        <p:blipFill rotWithShape="1">
          <a:blip r:embed="rId2"/>
          <a:srcRect r="27622"/>
          <a:stretch/>
        </p:blipFill>
        <p:spPr>
          <a:xfrm>
            <a:off x="4136384" y="503208"/>
            <a:ext cx="7972332" cy="5836285"/>
          </a:xfrm>
          <a:prstGeom prst="rect">
            <a:avLst/>
          </a:prstGeom>
        </p:spPr>
      </p:pic>
      <p:cxnSp>
        <p:nvCxnSpPr>
          <p:cNvPr id="8" name="Straight Connector 7">
            <a:extLst>
              <a:ext uri="{FF2B5EF4-FFF2-40B4-BE49-F238E27FC236}">
                <a16:creationId xmlns:a16="http://schemas.microsoft.com/office/drawing/2014/main" id="{2C2150CD-4F4B-87D9-EE9C-B7E0313270F1}"/>
              </a:ext>
            </a:extLst>
          </p:cNvPr>
          <p:cNvCxnSpPr/>
          <p:nvPr/>
        </p:nvCxnSpPr>
        <p:spPr>
          <a:xfrm>
            <a:off x="4259134" y="1912561"/>
            <a:ext cx="0" cy="2824839"/>
          </a:xfrm>
          <a:prstGeom prst="line">
            <a:avLst/>
          </a:prstGeom>
          <a:ln w="76200">
            <a:solidFill>
              <a:schemeClr val="accent5">
                <a:lumMod val="75000"/>
              </a:schemeClr>
            </a:solidFill>
          </a:ln>
        </p:spPr>
        <p:style>
          <a:lnRef idx="1">
            <a:schemeClr val="accent6"/>
          </a:lnRef>
          <a:fillRef idx="0">
            <a:schemeClr val="accent6"/>
          </a:fillRef>
          <a:effectRef idx="0">
            <a:schemeClr val="accent6"/>
          </a:effectRef>
          <a:fontRef idx="minor">
            <a:schemeClr val="tx1"/>
          </a:fontRef>
        </p:style>
      </p:cxnSp>
      <p:sp>
        <p:nvSpPr>
          <p:cNvPr id="9" name="Rectangle 8">
            <a:extLst>
              <a:ext uri="{FF2B5EF4-FFF2-40B4-BE49-F238E27FC236}">
                <a16:creationId xmlns:a16="http://schemas.microsoft.com/office/drawing/2014/main" id="{858E74AB-71AA-C1EA-70AB-1FE821428818}"/>
              </a:ext>
            </a:extLst>
          </p:cNvPr>
          <p:cNvSpPr/>
          <p:nvPr/>
        </p:nvSpPr>
        <p:spPr>
          <a:xfrm>
            <a:off x="4330375" y="1926775"/>
            <a:ext cx="7778341" cy="2808511"/>
          </a:xfrm>
          <a:prstGeom prst="rect">
            <a:avLst/>
          </a:prstGeom>
          <a:solidFill>
            <a:srgbClr val="FFFFCC">
              <a:alpha val="10980"/>
            </a:srgbClr>
          </a:solidFill>
          <a:ln>
            <a:solidFill>
              <a:srgbClr val="3B865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034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15" name="Rectangle 8214">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What Really Hurt Us Is Tributaries, Irrigation ditches&quot; Says Reno Fire">
            <a:extLst>
              <a:ext uri="{FF2B5EF4-FFF2-40B4-BE49-F238E27FC236}">
                <a16:creationId xmlns:a16="http://schemas.microsoft.com/office/drawing/2014/main" id="{2A0E81B2-EBF0-AE63-C8E9-3373267D5C4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
                    </a14:imgEffect>
                    <a14:imgEffect>
                      <a14:brightnessContrast bright="10000" contrast="4000"/>
                    </a14:imgEffect>
                  </a14:imgLayer>
                </a14:imgProps>
              </a:ext>
              <a:ext uri="{28A0092B-C50C-407E-A947-70E740481C1C}">
                <a14:useLocalDpi xmlns:a14="http://schemas.microsoft.com/office/drawing/2010/main" val="0"/>
              </a:ext>
            </a:extLst>
          </a:blip>
          <a:srcRect/>
          <a:stretch>
            <a:fillRect/>
          </a:stretch>
        </p:blipFill>
        <p:spPr bwMode="auto">
          <a:xfrm>
            <a:off x="-1262743" y="-26671"/>
            <a:ext cx="13454743" cy="7063740"/>
          </a:xfrm>
          <a:prstGeom prst="rect">
            <a:avLst/>
          </a:prstGeom>
          <a:noFill/>
          <a:extLst>
            <a:ext uri="{909E8E84-426E-40DD-AFC4-6F175D3DCCD1}">
              <a14:hiddenFill xmlns:a14="http://schemas.microsoft.com/office/drawing/2010/main">
                <a:solidFill>
                  <a:srgbClr val="FFFFFF"/>
                </a:solidFill>
              </a14:hiddenFill>
            </a:ext>
          </a:extLst>
        </p:spPr>
      </p:pic>
      <p:grpSp>
        <p:nvGrpSpPr>
          <p:cNvPr id="8217" name="Group 8216">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8218" name="Rectangle 8217">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8219" name="Rectangle 8218">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a:extLst>
              <a:ext uri="{FF2B5EF4-FFF2-40B4-BE49-F238E27FC236}">
                <a16:creationId xmlns:a16="http://schemas.microsoft.com/office/drawing/2014/main" id="{CF710E11-6093-1629-BAF6-E8F0C63B0DBD}"/>
              </a:ext>
            </a:extLst>
          </p:cNvPr>
          <p:cNvSpPr>
            <a:spLocks noGrp="1"/>
          </p:cNvSpPr>
          <p:nvPr>
            <p:ph type="title"/>
          </p:nvPr>
        </p:nvSpPr>
        <p:spPr>
          <a:xfrm>
            <a:off x="581193" y="554598"/>
            <a:ext cx="3412067" cy="1372177"/>
          </a:xfrm>
        </p:spPr>
        <p:txBody>
          <a:bodyPr anchor="ctr">
            <a:normAutofit/>
          </a:bodyPr>
          <a:lstStyle/>
          <a:p>
            <a:r>
              <a:rPr lang="en-US" dirty="0"/>
              <a:t>Breeding Bird Survey</a:t>
            </a:r>
          </a:p>
        </p:txBody>
      </p:sp>
      <p:sp>
        <p:nvSpPr>
          <p:cNvPr id="3" name="Content Placeholder 2">
            <a:extLst>
              <a:ext uri="{FF2B5EF4-FFF2-40B4-BE49-F238E27FC236}">
                <a16:creationId xmlns:a16="http://schemas.microsoft.com/office/drawing/2014/main" id="{B23613F2-AEA0-3BCE-68F0-AB2684D28ABE}"/>
              </a:ext>
            </a:extLst>
          </p:cNvPr>
          <p:cNvSpPr>
            <a:spLocks noGrp="1"/>
          </p:cNvSpPr>
          <p:nvPr>
            <p:ph idx="1"/>
          </p:nvPr>
        </p:nvSpPr>
        <p:spPr>
          <a:xfrm>
            <a:off x="581193" y="2438399"/>
            <a:ext cx="3232818" cy="3564467"/>
          </a:xfrm>
        </p:spPr>
        <p:txBody>
          <a:bodyPr>
            <a:normAutofit/>
          </a:bodyPr>
          <a:lstStyle/>
          <a:p>
            <a:pPr marL="0" indent="0">
              <a:lnSpc>
                <a:spcPct val="90000"/>
              </a:lnSpc>
              <a:buNone/>
            </a:pPr>
            <a:r>
              <a:rPr lang="en-US" sz="1500" dirty="0">
                <a:solidFill>
                  <a:schemeClr val="bg1"/>
                </a:solidFill>
              </a:rPr>
              <a:t>With a previous winter with extreme levels of precipitation, surveyors had poor accessibility, washed-out roads, and volatile weather conditions on their survey routes</a:t>
            </a:r>
          </a:p>
          <a:p>
            <a:pPr marL="0" indent="0">
              <a:lnSpc>
                <a:spcPct val="90000"/>
              </a:lnSpc>
              <a:buNone/>
            </a:pPr>
            <a:endParaRPr lang="en-US" sz="1500" dirty="0">
              <a:solidFill>
                <a:schemeClr val="bg1"/>
              </a:solidFill>
            </a:endParaRPr>
          </a:p>
          <a:p>
            <a:pPr marL="0" indent="0">
              <a:lnSpc>
                <a:spcPct val="90000"/>
              </a:lnSpc>
              <a:buNone/>
            </a:pPr>
            <a:r>
              <a:rPr lang="en-US" sz="1500" dirty="0">
                <a:solidFill>
                  <a:schemeClr val="bg1"/>
                </a:solidFill>
              </a:rPr>
              <a:t>3 experienced BBS Survey volunteers moved away from the state of Nevada, leaving behind their assigned routes</a:t>
            </a:r>
          </a:p>
          <a:p>
            <a:pPr marL="0" indent="0">
              <a:lnSpc>
                <a:spcPct val="90000"/>
              </a:lnSpc>
              <a:buNone/>
            </a:pPr>
            <a:endParaRPr lang="en-US" sz="1500" dirty="0">
              <a:solidFill>
                <a:schemeClr val="bg1"/>
              </a:solidFill>
            </a:endParaRPr>
          </a:p>
          <a:p>
            <a:pPr marL="0" indent="0">
              <a:lnSpc>
                <a:spcPct val="90000"/>
              </a:lnSpc>
              <a:buNone/>
            </a:pPr>
            <a:r>
              <a:rPr lang="en-US" sz="1500" dirty="0">
                <a:solidFill>
                  <a:schemeClr val="bg1"/>
                </a:solidFill>
              </a:rPr>
              <a:t>Most route data has been received but is not available online (as of 9/14/2023)</a:t>
            </a:r>
          </a:p>
        </p:txBody>
      </p:sp>
      <p:sp>
        <p:nvSpPr>
          <p:cNvPr id="4" name="TextBox 3">
            <a:extLst>
              <a:ext uri="{FF2B5EF4-FFF2-40B4-BE49-F238E27FC236}">
                <a16:creationId xmlns:a16="http://schemas.microsoft.com/office/drawing/2014/main" id="{B124CBF7-DC14-6B6B-B763-37C113ED9DAD}"/>
              </a:ext>
            </a:extLst>
          </p:cNvPr>
          <p:cNvSpPr txBox="1"/>
          <p:nvPr/>
        </p:nvSpPr>
        <p:spPr>
          <a:xfrm>
            <a:off x="861773" y="1822222"/>
            <a:ext cx="2803903" cy="369332"/>
          </a:xfrm>
          <a:prstGeom prst="rect">
            <a:avLst/>
          </a:prstGeom>
          <a:noFill/>
        </p:spPr>
        <p:txBody>
          <a:bodyPr wrap="square" rtlCol="0">
            <a:spAutoFit/>
          </a:bodyPr>
          <a:lstStyle/>
          <a:p>
            <a:r>
              <a:rPr lang="en-US" dirty="0">
                <a:solidFill>
                  <a:schemeClr val="bg1"/>
                </a:solidFill>
              </a:rPr>
              <a:t>2023 UPDATE </a:t>
            </a:r>
          </a:p>
        </p:txBody>
      </p:sp>
    </p:spTree>
    <p:extLst>
      <p:ext uri="{BB962C8B-B14F-4D97-AF65-F5344CB8AC3E}">
        <p14:creationId xmlns:p14="http://schemas.microsoft.com/office/powerpoint/2010/main" val="1040267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BFDA9692-ECDC-4B59-86B2-8C90FDE1A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12"/>
            <a:ext cx="12192000" cy="63212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12C05506-42A1-49C0-9D87-081CCD902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384D0B66-2679-84D3-6E54-7DDAF93B0CCB}"/>
              </a:ext>
            </a:extLst>
          </p:cNvPr>
          <p:cNvSpPr>
            <a:spLocks noGrp="1"/>
          </p:cNvSpPr>
          <p:nvPr>
            <p:ph type="title"/>
          </p:nvPr>
        </p:nvSpPr>
        <p:spPr>
          <a:xfrm>
            <a:off x="581192" y="5264487"/>
            <a:ext cx="11029616" cy="718870"/>
          </a:xfrm>
        </p:spPr>
        <p:txBody>
          <a:bodyPr>
            <a:normAutofit/>
          </a:bodyPr>
          <a:lstStyle/>
          <a:p>
            <a:r>
              <a:rPr lang="en-US">
                <a:solidFill>
                  <a:srgbClr val="FFFEFF"/>
                </a:solidFill>
              </a:rPr>
              <a:t>Breeding Bird Survey</a:t>
            </a:r>
          </a:p>
        </p:txBody>
      </p:sp>
      <p:sp>
        <p:nvSpPr>
          <p:cNvPr id="13" name="TextBox 12">
            <a:extLst>
              <a:ext uri="{FF2B5EF4-FFF2-40B4-BE49-F238E27FC236}">
                <a16:creationId xmlns:a16="http://schemas.microsoft.com/office/drawing/2014/main" id="{0207AF5C-7085-44C0-6171-B6A409F6760F}"/>
              </a:ext>
            </a:extLst>
          </p:cNvPr>
          <p:cNvSpPr txBox="1"/>
          <p:nvPr/>
        </p:nvSpPr>
        <p:spPr>
          <a:xfrm>
            <a:off x="506921" y="1043478"/>
            <a:ext cx="5586325" cy="3914918"/>
          </a:xfrm>
          <a:prstGeom prst="rect">
            <a:avLst/>
          </a:prstGeom>
          <a:noFill/>
        </p:spPr>
        <p:txBody>
          <a:bodyPr wrap="square">
            <a:spAutoFit/>
          </a:bodyPr>
          <a:lstStyle/>
          <a:p>
            <a:pPr marL="0" indent="0">
              <a:lnSpc>
                <a:spcPct val="90000"/>
              </a:lnSpc>
              <a:buNone/>
            </a:pPr>
            <a:r>
              <a:rPr lang="en-US" sz="2400" b="1" dirty="0">
                <a:solidFill>
                  <a:schemeClr val="accent1"/>
                </a:solidFill>
              </a:rPr>
              <a:t>Nevada Route update, 2023</a:t>
            </a:r>
          </a:p>
          <a:p>
            <a:pPr marL="0" indent="0">
              <a:lnSpc>
                <a:spcPct val="90000"/>
              </a:lnSpc>
              <a:buNone/>
            </a:pPr>
            <a:endParaRPr lang="en-US" dirty="0">
              <a:solidFill>
                <a:schemeClr val="accent1"/>
              </a:solidFill>
            </a:endParaRPr>
          </a:p>
          <a:p>
            <a:pPr marL="293688">
              <a:lnSpc>
                <a:spcPct val="90000"/>
              </a:lnSpc>
              <a:buNone/>
            </a:pPr>
            <a:r>
              <a:rPr lang="en-US" sz="1800" dirty="0">
                <a:solidFill>
                  <a:schemeClr val="accent1"/>
                </a:solidFill>
              </a:rPr>
              <a:t>	</a:t>
            </a:r>
            <a:r>
              <a:rPr lang="en-US" sz="1800" b="1" dirty="0">
                <a:solidFill>
                  <a:schemeClr val="accent1"/>
                </a:solidFill>
              </a:rPr>
              <a:t>34 routes in Nevada</a:t>
            </a:r>
          </a:p>
          <a:p>
            <a:pPr marL="293688">
              <a:lnSpc>
                <a:spcPct val="90000"/>
              </a:lnSpc>
              <a:buNone/>
            </a:pPr>
            <a:r>
              <a:rPr lang="en-US" b="1" dirty="0">
                <a:solidFill>
                  <a:schemeClr val="accent1"/>
                </a:solidFill>
              </a:rPr>
              <a:t>	11 routes are currently available</a:t>
            </a:r>
          </a:p>
          <a:p>
            <a:pPr marL="1200150" lvl="1" indent="-342900">
              <a:lnSpc>
                <a:spcPct val="90000"/>
              </a:lnSpc>
              <a:buFont typeface="+mj-lt"/>
              <a:buAutoNum type="arabicPeriod"/>
            </a:pPr>
            <a:r>
              <a:rPr lang="en-US" dirty="0">
                <a:solidFill>
                  <a:schemeClr val="accent1"/>
                </a:solidFill>
              </a:rPr>
              <a:t>Fish Creek</a:t>
            </a:r>
          </a:p>
          <a:p>
            <a:pPr marL="1200150" lvl="1" indent="-342900">
              <a:lnSpc>
                <a:spcPct val="90000"/>
              </a:lnSpc>
              <a:buFont typeface="+mj-lt"/>
              <a:buAutoNum type="arabicPeriod"/>
            </a:pPr>
            <a:r>
              <a:rPr lang="en-US" dirty="0" err="1">
                <a:solidFill>
                  <a:schemeClr val="accent1"/>
                </a:solidFill>
              </a:rPr>
              <a:t>Toiyabe</a:t>
            </a:r>
            <a:r>
              <a:rPr lang="en-US" dirty="0">
                <a:solidFill>
                  <a:schemeClr val="accent1"/>
                </a:solidFill>
              </a:rPr>
              <a:t> </a:t>
            </a:r>
            <a:r>
              <a:rPr lang="en-US" dirty="0" err="1">
                <a:solidFill>
                  <a:schemeClr val="accent1"/>
                </a:solidFill>
              </a:rPr>
              <a:t>Nf</a:t>
            </a:r>
            <a:endParaRPr lang="en-US" dirty="0">
              <a:solidFill>
                <a:schemeClr val="accent1"/>
              </a:solidFill>
            </a:endParaRPr>
          </a:p>
          <a:p>
            <a:pPr marL="1200150" lvl="1" indent="-342900">
              <a:lnSpc>
                <a:spcPct val="90000"/>
              </a:lnSpc>
              <a:buFont typeface="+mj-lt"/>
              <a:buAutoNum type="arabicPeriod"/>
            </a:pPr>
            <a:r>
              <a:rPr lang="en-US" dirty="0" err="1">
                <a:solidFill>
                  <a:schemeClr val="accent1"/>
                </a:solidFill>
              </a:rPr>
              <a:t>Illipah</a:t>
            </a:r>
            <a:endParaRPr lang="en-US" dirty="0">
              <a:solidFill>
                <a:schemeClr val="accent1"/>
              </a:solidFill>
            </a:endParaRPr>
          </a:p>
          <a:p>
            <a:pPr marL="1200150" lvl="1" indent="-342900">
              <a:lnSpc>
                <a:spcPct val="90000"/>
              </a:lnSpc>
              <a:buFont typeface="+mj-lt"/>
              <a:buAutoNum type="arabicPeriod"/>
            </a:pPr>
            <a:r>
              <a:rPr lang="en-US" dirty="0">
                <a:solidFill>
                  <a:schemeClr val="accent1"/>
                </a:solidFill>
              </a:rPr>
              <a:t>Majors Place</a:t>
            </a:r>
          </a:p>
          <a:p>
            <a:pPr marL="1200150" lvl="1" indent="-342900">
              <a:lnSpc>
                <a:spcPct val="90000"/>
              </a:lnSpc>
              <a:buFont typeface="+mj-lt"/>
              <a:buAutoNum type="arabicPeriod"/>
            </a:pPr>
            <a:r>
              <a:rPr lang="en-US" dirty="0">
                <a:solidFill>
                  <a:schemeClr val="accent1"/>
                </a:solidFill>
              </a:rPr>
              <a:t>Dobbin Creek</a:t>
            </a:r>
          </a:p>
          <a:p>
            <a:pPr marL="1200150" lvl="1" indent="-342900">
              <a:lnSpc>
                <a:spcPct val="90000"/>
              </a:lnSpc>
              <a:buFont typeface="+mj-lt"/>
              <a:buAutoNum type="arabicPeriod"/>
            </a:pPr>
            <a:r>
              <a:rPr lang="en-US" dirty="0">
                <a:solidFill>
                  <a:schemeClr val="accent1"/>
                </a:solidFill>
              </a:rPr>
              <a:t>Caliente</a:t>
            </a:r>
          </a:p>
          <a:p>
            <a:pPr marL="1200150" lvl="1" indent="-342900">
              <a:lnSpc>
                <a:spcPct val="90000"/>
              </a:lnSpc>
              <a:buFont typeface="+mj-lt"/>
              <a:buAutoNum type="arabicPeriod"/>
            </a:pPr>
            <a:r>
              <a:rPr lang="en-US" dirty="0">
                <a:solidFill>
                  <a:schemeClr val="accent1"/>
                </a:solidFill>
              </a:rPr>
              <a:t>Beatty</a:t>
            </a:r>
          </a:p>
          <a:p>
            <a:pPr marL="1200150" lvl="1" indent="-342900">
              <a:lnSpc>
                <a:spcPct val="90000"/>
              </a:lnSpc>
              <a:buFont typeface="+mj-lt"/>
              <a:buAutoNum type="arabicPeriod"/>
            </a:pPr>
            <a:r>
              <a:rPr lang="en-US" dirty="0">
                <a:solidFill>
                  <a:schemeClr val="accent1"/>
                </a:solidFill>
              </a:rPr>
              <a:t>Valley of Fire</a:t>
            </a:r>
          </a:p>
          <a:p>
            <a:pPr marL="1200150" lvl="1" indent="-342900">
              <a:lnSpc>
                <a:spcPct val="90000"/>
              </a:lnSpc>
              <a:buFont typeface="+mj-lt"/>
              <a:buAutoNum type="arabicPeriod"/>
            </a:pPr>
            <a:r>
              <a:rPr lang="en-US" dirty="0">
                <a:solidFill>
                  <a:schemeClr val="accent1"/>
                </a:solidFill>
              </a:rPr>
              <a:t>Charleston Reservoir</a:t>
            </a:r>
          </a:p>
          <a:p>
            <a:pPr marL="1200150" lvl="1" indent="-342900">
              <a:lnSpc>
                <a:spcPct val="90000"/>
              </a:lnSpc>
              <a:buFont typeface="+mj-lt"/>
              <a:buAutoNum type="arabicPeriod"/>
            </a:pPr>
            <a:r>
              <a:rPr lang="en-US" dirty="0">
                <a:solidFill>
                  <a:schemeClr val="accent1"/>
                </a:solidFill>
              </a:rPr>
              <a:t>Gardnerville (II)</a:t>
            </a:r>
          </a:p>
          <a:p>
            <a:pPr marL="1200150" lvl="1" indent="-342900">
              <a:lnSpc>
                <a:spcPct val="90000"/>
              </a:lnSpc>
              <a:buFont typeface="+mj-lt"/>
              <a:buAutoNum type="arabicPeriod"/>
            </a:pPr>
            <a:r>
              <a:rPr lang="en-US" dirty="0" err="1">
                <a:solidFill>
                  <a:schemeClr val="accent1"/>
                </a:solidFill>
              </a:rPr>
              <a:t>Darroughs</a:t>
            </a:r>
            <a:r>
              <a:rPr lang="en-US" dirty="0">
                <a:solidFill>
                  <a:schemeClr val="accent1"/>
                </a:solidFill>
              </a:rPr>
              <a:t> Hot Springs</a:t>
            </a:r>
          </a:p>
        </p:txBody>
      </p:sp>
      <p:grpSp>
        <p:nvGrpSpPr>
          <p:cNvPr id="3" name="Group 2">
            <a:extLst>
              <a:ext uri="{FF2B5EF4-FFF2-40B4-BE49-F238E27FC236}">
                <a16:creationId xmlns:a16="http://schemas.microsoft.com/office/drawing/2014/main" id="{DAF66070-85C4-8F7A-74FD-DC71883A7EB8}"/>
              </a:ext>
            </a:extLst>
          </p:cNvPr>
          <p:cNvGrpSpPr/>
          <p:nvPr/>
        </p:nvGrpSpPr>
        <p:grpSpPr>
          <a:xfrm>
            <a:off x="6093247" y="691832"/>
            <a:ext cx="5992650" cy="6011045"/>
            <a:chOff x="6093247" y="691832"/>
            <a:chExt cx="5992650" cy="6011045"/>
          </a:xfrm>
        </p:grpSpPr>
        <p:grpSp>
          <p:nvGrpSpPr>
            <p:cNvPr id="4" name="Group 3">
              <a:extLst>
                <a:ext uri="{FF2B5EF4-FFF2-40B4-BE49-F238E27FC236}">
                  <a16:creationId xmlns:a16="http://schemas.microsoft.com/office/drawing/2014/main" id="{AD5AD291-0C60-EC50-7FC6-A66580BBF6BF}"/>
                </a:ext>
              </a:extLst>
            </p:cNvPr>
            <p:cNvGrpSpPr/>
            <p:nvPr/>
          </p:nvGrpSpPr>
          <p:grpSpPr>
            <a:xfrm>
              <a:off x="6093247" y="691832"/>
              <a:ext cx="5992650" cy="6011045"/>
              <a:chOff x="6905370" y="1571207"/>
              <a:chExt cx="5230483" cy="5246536"/>
            </a:xfrm>
          </p:grpSpPr>
          <p:pic>
            <p:nvPicPr>
              <p:cNvPr id="7" name="Picture 6">
                <a:extLst>
                  <a:ext uri="{FF2B5EF4-FFF2-40B4-BE49-F238E27FC236}">
                    <a16:creationId xmlns:a16="http://schemas.microsoft.com/office/drawing/2014/main" id="{D1F85FA9-6FC6-7738-48D0-B50300BA4B98}"/>
                  </a:ext>
                </a:extLst>
              </p:cNvPr>
              <p:cNvPicPr>
                <a:picLocks noChangeAspect="1"/>
              </p:cNvPicPr>
              <p:nvPr/>
            </p:nvPicPr>
            <p:blipFill>
              <a:blip r:embed="rId2"/>
              <a:stretch>
                <a:fillRect/>
              </a:stretch>
            </p:blipFill>
            <p:spPr>
              <a:xfrm>
                <a:off x="7470006" y="1571207"/>
                <a:ext cx="4203045" cy="5124115"/>
              </a:xfrm>
              <a:prstGeom prst="rect">
                <a:avLst/>
              </a:prstGeom>
            </p:spPr>
          </p:pic>
          <p:pic>
            <p:nvPicPr>
              <p:cNvPr id="9" name="Picture 2" descr="Nevada State Of Usa Solid Black Outline Map Of Country Area Simple Flat  Vector Illustration Stock Illustration - Download Image Now - iStock">
                <a:extLst>
                  <a:ext uri="{FF2B5EF4-FFF2-40B4-BE49-F238E27FC236}">
                    <a16:creationId xmlns:a16="http://schemas.microsoft.com/office/drawing/2014/main" id="{8E03ABA8-1C6A-6B75-9BF6-DEA1A7644DE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05370" y="1587260"/>
                <a:ext cx="5230483" cy="5230483"/>
              </a:xfrm>
              <a:prstGeom prst="rect">
                <a:avLst/>
              </a:prstGeom>
              <a:noFill/>
              <a:extLst>
                <a:ext uri="{909E8E84-426E-40DD-AFC4-6F175D3DCCD1}">
                  <a14:hiddenFill xmlns:a14="http://schemas.microsoft.com/office/drawing/2010/main">
                    <a:solidFill>
                      <a:srgbClr val="FFFFFF"/>
                    </a:solidFill>
                  </a14:hiddenFill>
                </a:ext>
              </a:extLst>
            </p:spPr>
          </p:pic>
        </p:grpSp>
        <p:pic>
          <p:nvPicPr>
            <p:cNvPr id="6" name="Picture 5">
              <a:extLst>
                <a:ext uri="{FF2B5EF4-FFF2-40B4-BE49-F238E27FC236}">
                  <a16:creationId xmlns:a16="http://schemas.microsoft.com/office/drawing/2014/main" id="{EBBF35B1-77F5-C488-2592-09EAE0E30924}"/>
                </a:ext>
              </a:extLst>
            </p:cNvPr>
            <p:cNvPicPr>
              <a:picLocks noChangeAspect="1"/>
            </p:cNvPicPr>
            <p:nvPr/>
          </p:nvPicPr>
          <p:blipFill>
            <a:blip r:embed="rId4"/>
            <a:stretch>
              <a:fillRect/>
            </a:stretch>
          </p:blipFill>
          <p:spPr>
            <a:xfrm>
              <a:off x="8539838" y="5515041"/>
              <a:ext cx="1012376" cy="632735"/>
            </a:xfrm>
            <a:prstGeom prst="rect">
              <a:avLst/>
            </a:prstGeom>
          </p:spPr>
        </p:pic>
      </p:grpSp>
      <p:pic>
        <p:nvPicPr>
          <p:cNvPr id="10" name="Picture 9">
            <a:extLst>
              <a:ext uri="{FF2B5EF4-FFF2-40B4-BE49-F238E27FC236}">
                <a16:creationId xmlns:a16="http://schemas.microsoft.com/office/drawing/2014/main" id="{3094EC85-55CB-4A1E-BF64-99FAB8545C73}"/>
              </a:ext>
            </a:extLst>
          </p:cNvPr>
          <p:cNvPicPr>
            <a:picLocks noChangeAspect="1"/>
          </p:cNvPicPr>
          <p:nvPr/>
        </p:nvPicPr>
        <p:blipFill>
          <a:blip r:embed="rId5"/>
          <a:stretch>
            <a:fillRect/>
          </a:stretch>
        </p:blipFill>
        <p:spPr>
          <a:xfrm>
            <a:off x="4779146" y="3141991"/>
            <a:ext cx="2415995" cy="1816405"/>
          </a:xfrm>
          <a:prstGeom prst="rect">
            <a:avLst/>
          </a:prstGeom>
        </p:spPr>
      </p:pic>
      <p:sp>
        <p:nvSpPr>
          <p:cNvPr id="12" name="TextBox 11">
            <a:extLst>
              <a:ext uri="{FF2B5EF4-FFF2-40B4-BE49-F238E27FC236}">
                <a16:creationId xmlns:a16="http://schemas.microsoft.com/office/drawing/2014/main" id="{37BABE01-F44D-762A-210A-B7D061AE17A0}"/>
              </a:ext>
            </a:extLst>
          </p:cNvPr>
          <p:cNvSpPr txBox="1"/>
          <p:nvPr/>
        </p:nvSpPr>
        <p:spPr>
          <a:xfrm>
            <a:off x="8757913" y="2413034"/>
            <a:ext cx="609178" cy="369332"/>
          </a:xfrm>
          <a:prstGeom prst="rect">
            <a:avLst/>
          </a:prstGeom>
          <a:noFill/>
        </p:spPr>
        <p:txBody>
          <a:bodyPr wrap="square" rtlCol="0">
            <a:spAutoFit/>
          </a:bodyPr>
          <a:lstStyle/>
          <a:p>
            <a:r>
              <a:rPr lang="en-US" dirty="0">
                <a:latin typeface="Amasis MT Pro Black" panose="020F0502020204030204" pitchFamily="18" charset="0"/>
              </a:rPr>
              <a:t>1</a:t>
            </a:r>
          </a:p>
        </p:txBody>
      </p:sp>
      <p:sp>
        <p:nvSpPr>
          <p:cNvPr id="15" name="TextBox 14">
            <a:extLst>
              <a:ext uri="{FF2B5EF4-FFF2-40B4-BE49-F238E27FC236}">
                <a16:creationId xmlns:a16="http://schemas.microsoft.com/office/drawing/2014/main" id="{CBBF8DAD-1B02-2D75-C4E2-594BEF878881}"/>
              </a:ext>
            </a:extLst>
          </p:cNvPr>
          <p:cNvSpPr txBox="1"/>
          <p:nvPr/>
        </p:nvSpPr>
        <p:spPr>
          <a:xfrm>
            <a:off x="8644567" y="3076028"/>
            <a:ext cx="609178" cy="369332"/>
          </a:xfrm>
          <a:prstGeom prst="rect">
            <a:avLst/>
          </a:prstGeom>
          <a:noFill/>
        </p:spPr>
        <p:txBody>
          <a:bodyPr wrap="square" rtlCol="0">
            <a:spAutoFit/>
          </a:bodyPr>
          <a:lstStyle/>
          <a:p>
            <a:r>
              <a:rPr lang="en-US" dirty="0">
                <a:latin typeface="Amasis MT Pro Black" panose="020F0502020204030204" pitchFamily="18" charset="0"/>
              </a:rPr>
              <a:t>2</a:t>
            </a:r>
          </a:p>
        </p:txBody>
      </p:sp>
      <p:sp>
        <p:nvSpPr>
          <p:cNvPr id="17" name="TextBox 16">
            <a:extLst>
              <a:ext uri="{FF2B5EF4-FFF2-40B4-BE49-F238E27FC236}">
                <a16:creationId xmlns:a16="http://schemas.microsoft.com/office/drawing/2014/main" id="{0566B31D-94A5-01A4-94F7-4FBB088172D2}"/>
              </a:ext>
            </a:extLst>
          </p:cNvPr>
          <p:cNvSpPr txBox="1"/>
          <p:nvPr/>
        </p:nvSpPr>
        <p:spPr>
          <a:xfrm>
            <a:off x="9792107" y="2897917"/>
            <a:ext cx="609178" cy="369332"/>
          </a:xfrm>
          <a:prstGeom prst="rect">
            <a:avLst/>
          </a:prstGeom>
          <a:noFill/>
        </p:spPr>
        <p:txBody>
          <a:bodyPr wrap="square" rtlCol="0">
            <a:spAutoFit/>
          </a:bodyPr>
          <a:lstStyle/>
          <a:p>
            <a:r>
              <a:rPr lang="en-US" dirty="0">
                <a:latin typeface="Amasis MT Pro Black" panose="020F0502020204030204" pitchFamily="18" charset="0"/>
              </a:rPr>
              <a:t>3</a:t>
            </a:r>
          </a:p>
        </p:txBody>
      </p:sp>
      <p:sp>
        <p:nvSpPr>
          <p:cNvPr id="18" name="TextBox 17">
            <a:extLst>
              <a:ext uri="{FF2B5EF4-FFF2-40B4-BE49-F238E27FC236}">
                <a16:creationId xmlns:a16="http://schemas.microsoft.com/office/drawing/2014/main" id="{F70D0A37-2008-B5BE-BAF8-D914D7D947E6}"/>
              </a:ext>
            </a:extLst>
          </p:cNvPr>
          <p:cNvSpPr txBox="1"/>
          <p:nvPr/>
        </p:nvSpPr>
        <p:spPr>
          <a:xfrm>
            <a:off x="10231809" y="3111641"/>
            <a:ext cx="609178" cy="369332"/>
          </a:xfrm>
          <a:prstGeom prst="rect">
            <a:avLst/>
          </a:prstGeom>
          <a:noFill/>
        </p:spPr>
        <p:txBody>
          <a:bodyPr wrap="square" rtlCol="0">
            <a:spAutoFit/>
          </a:bodyPr>
          <a:lstStyle/>
          <a:p>
            <a:r>
              <a:rPr lang="en-US" dirty="0">
                <a:latin typeface="Amasis MT Pro Black" panose="020F0502020204030204" pitchFamily="18" charset="0"/>
              </a:rPr>
              <a:t>4</a:t>
            </a:r>
          </a:p>
        </p:txBody>
      </p:sp>
      <p:sp>
        <p:nvSpPr>
          <p:cNvPr id="19" name="TextBox 18">
            <a:extLst>
              <a:ext uri="{FF2B5EF4-FFF2-40B4-BE49-F238E27FC236}">
                <a16:creationId xmlns:a16="http://schemas.microsoft.com/office/drawing/2014/main" id="{C47F8D45-40BF-3D09-1656-09EC7064DD44}"/>
              </a:ext>
            </a:extLst>
          </p:cNvPr>
          <p:cNvSpPr txBox="1"/>
          <p:nvPr/>
        </p:nvSpPr>
        <p:spPr>
          <a:xfrm>
            <a:off x="9382681" y="3329485"/>
            <a:ext cx="609178" cy="369332"/>
          </a:xfrm>
          <a:prstGeom prst="rect">
            <a:avLst/>
          </a:prstGeom>
          <a:noFill/>
        </p:spPr>
        <p:txBody>
          <a:bodyPr wrap="square" rtlCol="0">
            <a:spAutoFit/>
          </a:bodyPr>
          <a:lstStyle/>
          <a:p>
            <a:r>
              <a:rPr lang="en-US" dirty="0">
                <a:latin typeface="Amasis MT Pro Black" panose="020F0502020204030204" pitchFamily="18" charset="0"/>
              </a:rPr>
              <a:t>5</a:t>
            </a:r>
          </a:p>
        </p:txBody>
      </p:sp>
      <p:sp>
        <p:nvSpPr>
          <p:cNvPr id="20" name="TextBox 19">
            <a:extLst>
              <a:ext uri="{FF2B5EF4-FFF2-40B4-BE49-F238E27FC236}">
                <a16:creationId xmlns:a16="http://schemas.microsoft.com/office/drawing/2014/main" id="{7ACDF42D-86EB-CDA9-F053-2990AB135F88}"/>
              </a:ext>
            </a:extLst>
          </p:cNvPr>
          <p:cNvSpPr txBox="1"/>
          <p:nvPr/>
        </p:nvSpPr>
        <p:spPr>
          <a:xfrm>
            <a:off x="10104934" y="4019945"/>
            <a:ext cx="609178" cy="369332"/>
          </a:xfrm>
          <a:prstGeom prst="rect">
            <a:avLst/>
          </a:prstGeom>
          <a:noFill/>
        </p:spPr>
        <p:txBody>
          <a:bodyPr wrap="square" rtlCol="0">
            <a:spAutoFit/>
          </a:bodyPr>
          <a:lstStyle/>
          <a:p>
            <a:r>
              <a:rPr lang="en-US" dirty="0">
                <a:latin typeface="Amasis MT Pro Black" panose="020F0502020204030204" pitchFamily="18" charset="0"/>
              </a:rPr>
              <a:t>6</a:t>
            </a:r>
          </a:p>
        </p:txBody>
      </p:sp>
      <p:sp>
        <p:nvSpPr>
          <p:cNvPr id="21" name="TextBox 20">
            <a:extLst>
              <a:ext uri="{FF2B5EF4-FFF2-40B4-BE49-F238E27FC236}">
                <a16:creationId xmlns:a16="http://schemas.microsoft.com/office/drawing/2014/main" id="{3B3A5A09-DDAC-BE75-0A5D-89C956DD8B70}"/>
              </a:ext>
            </a:extLst>
          </p:cNvPr>
          <p:cNvSpPr txBox="1"/>
          <p:nvPr/>
        </p:nvSpPr>
        <p:spPr>
          <a:xfrm>
            <a:off x="9012976" y="4595942"/>
            <a:ext cx="609178" cy="369332"/>
          </a:xfrm>
          <a:prstGeom prst="rect">
            <a:avLst/>
          </a:prstGeom>
          <a:noFill/>
        </p:spPr>
        <p:txBody>
          <a:bodyPr wrap="square" rtlCol="0">
            <a:spAutoFit/>
          </a:bodyPr>
          <a:lstStyle/>
          <a:p>
            <a:r>
              <a:rPr lang="en-US" dirty="0">
                <a:latin typeface="Amasis MT Pro Black" panose="020F0502020204030204" pitchFamily="18" charset="0"/>
              </a:rPr>
              <a:t>7</a:t>
            </a:r>
          </a:p>
        </p:txBody>
      </p:sp>
      <p:sp>
        <p:nvSpPr>
          <p:cNvPr id="22" name="TextBox 21">
            <a:extLst>
              <a:ext uri="{FF2B5EF4-FFF2-40B4-BE49-F238E27FC236}">
                <a16:creationId xmlns:a16="http://schemas.microsoft.com/office/drawing/2014/main" id="{CDB160BB-6388-139D-E77B-DF7BDCD095C9}"/>
              </a:ext>
            </a:extLst>
          </p:cNvPr>
          <p:cNvSpPr txBox="1"/>
          <p:nvPr/>
        </p:nvSpPr>
        <p:spPr>
          <a:xfrm>
            <a:off x="10061733" y="4908581"/>
            <a:ext cx="609178" cy="369332"/>
          </a:xfrm>
          <a:prstGeom prst="rect">
            <a:avLst/>
          </a:prstGeom>
          <a:noFill/>
        </p:spPr>
        <p:txBody>
          <a:bodyPr wrap="square" rtlCol="0">
            <a:spAutoFit/>
          </a:bodyPr>
          <a:lstStyle/>
          <a:p>
            <a:r>
              <a:rPr lang="en-US" dirty="0">
                <a:latin typeface="Amasis MT Pro Black" panose="020F0502020204030204" pitchFamily="18" charset="0"/>
              </a:rPr>
              <a:t>8</a:t>
            </a:r>
          </a:p>
        </p:txBody>
      </p:sp>
      <p:sp>
        <p:nvSpPr>
          <p:cNvPr id="23" name="TextBox 22">
            <a:extLst>
              <a:ext uri="{FF2B5EF4-FFF2-40B4-BE49-F238E27FC236}">
                <a16:creationId xmlns:a16="http://schemas.microsoft.com/office/drawing/2014/main" id="{060C0A73-6845-0F70-0397-6B8151C60A3A}"/>
              </a:ext>
            </a:extLst>
          </p:cNvPr>
          <p:cNvSpPr txBox="1"/>
          <p:nvPr/>
        </p:nvSpPr>
        <p:spPr>
          <a:xfrm>
            <a:off x="9477269" y="1364839"/>
            <a:ext cx="609178" cy="369332"/>
          </a:xfrm>
          <a:prstGeom prst="rect">
            <a:avLst/>
          </a:prstGeom>
          <a:noFill/>
        </p:spPr>
        <p:txBody>
          <a:bodyPr wrap="square" rtlCol="0">
            <a:spAutoFit/>
          </a:bodyPr>
          <a:lstStyle/>
          <a:p>
            <a:r>
              <a:rPr lang="en-US" dirty="0">
                <a:latin typeface="Amasis MT Pro Black" panose="020F0502020204030204" pitchFamily="18" charset="0"/>
              </a:rPr>
              <a:t>9</a:t>
            </a:r>
          </a:p>
        </p:txBody>
      </p:sp>
      <p:sp>
        <p:nvSpPr>
          <p:cNvPr id="24" name="TextBox 23">
            <a:extLst>
              <a:ext uri="{FF2B5EF4-FFF2-40B4-BE49-F238E27FC236}">
                <a16:creationId xmlns:a16="http://schemas.microsoft.com/office/drawing/2014/main" id="{F7194C45-A792-233B-A073-14B85B1B3ECC}"/>
              </a:ext>
            </a:extLst>
          </p:cNvPr>
          <p:cNvSpPr txBox="1"/>
          <p:nvPr/>
        </p:nvSpPr>
        <p:spPr>
          <a:xfrm>
            <a:off x="7472796" y="3224428"/>
            <a:ext cx="609178" cy="369332"/>
          </a:xfrm>
          <a:prstGeom prst="rect">
            <a:avLst/>
          </a:prstGeom>
          <a:noFill/>
        </p:spPr>
        <p:txBody>
          <a:bodyPr wrap="square" rtlCol="0">
            <a:spAutoFit/>
          </a:bodyPr>
          <a:lstStyle/>
          <a:p>
            <a:r>
              <a:rPr lang="en-US" dirty="0">
                <a:latin typeface="Amasis MT Pro Black" panose="020F0502020204030204" pitchFamily="18" charset="0"/>
              </a:rPr>
              <a:t>10</a:t>
            </a:r>
          </a:p>
        </p:txBody>
      </p:sp>
      <p:sp>
        <p:nvSpPr>
          <p:cNvPr id="25" name="TextBox 24">
            <a:extLst>
              <a:ext uri="{FF2B5EF4-FFF2-40B4-BE49-F238E27FC236}">
                <a16:creationId xmlns:a16="http://schemas.microsoft.com/office/drawing/2014/main" id="{1980D061-F144-1BCD-A95B-40F335A1672C}"/>
              </a:ext>
            </a:extLst>
          </p:cNvPr>
          <p:cNvSpPr txBox="1"/>
          <p:nvPr/>
        </p:nvSpPr>
        <p:spPr>
          <a:xfrm>
            <a:off x="8784983" y="3396580"/>
            <a:ext cx="609178" cy="369332"/>
          </a:xfrm>
          <a:prstGeom prst="rect">
            <a:avLst/>
          </a:prstGeom>
          <a:noFill/>
        </p:spPr>
        <p:txBody>
          <a:bodyPr wrap="square" rtlCol="0">
            <a:spAutoFit/>
          </a:bodyPr>
          <a:lstStyle/>
          <a:p>
            <a:r>
              <a:rPr lang="en-US" dirty="0">
                <a:latin typeface="Amasis MT Pro Black" panose="020F0502020204030204" pitchFamily="18" charset="0"/>
              </a:rPr>
              <a:t>11</a:t>
            </a:r>
          </a:p>
        </p:txBody>
      </p:sp>
    </p:spTree>
    <p:extLst>
      <p:ext uri="{BB962C8B-B14F-4D97-AF65-F5344CB8AC3E}">
        <p14:creationId xmlns:p14="http://schemas.microsoft.com/office/powerpoint/2010/main" val="4204014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D0B66-2679-84D3-6E54-7DDAF93B0CCB}"/>
              </a:ext>
            </a:extLst>
          </p:cNvPr>
          <p:cNvSpPr>
            <a:spLocks noGrp="1"/>
          </p:cNvSpPr>
          <p:nvPr>
            <p:ph type="title"/>
          </p:nvPr>
        </p:nvSpPr>
        <p:spPr>
          <a:xfrm>
            <a:off x="673754" y="643467"/>
            <a:ext cx="4203045" cy="1375608"/>
          </a:xfrm>
        </p:spPr>
        <p:txBody>
          <a:bodyPr anchor="ctr">
            <a:normAutofit/>
          </a:bodyPr>
          <a:lstStyle/>
          <a:p>
            <a:r>
              <a:rPr lang="en-US" dirty="0">
                <a:solidFill>
                  <a:schemeClr val="bg1"/>
                </a:solidFill>
              </a:rPr>
              <a:t>QUESTIONS</a:t>
            </a:r>
          </a:p>
        </p:txBody>
      </p:sp>
      <p:pic>
        <p:nvPicPr>
          <p:cNvPr id="7" name="Picture 6" descr="A logo of a state of wildlife&#10;&#10;Description automatically generated">
            <a:extLst>
              <a:ext uri="{FF2B5EF4-FFF2-40B4-BE49-F238E27FC236}">
                <a16:creationId xmlns:a16="http://schemas.microsoft.com/office/drawing/2014/main" id="{BF377AEE-AB25-ACCD-E967-44F7CA732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7457" y="902970"/>
            <a:ext cx="3903031" cy="5663222"/>
          </a:xfrm>
          <a:prstGeom prst="rect">
            <a:avLst/>
          </a:prstGeom>
        </p:spPr>
      </p:pic>
      <p:sp>
        <p:nvSpPr>
          <p:cNvPr id="4" name="TextBox 3">
            <a:extLst>
              <a:ext uri="{FF2B5EF4-FFF2-40B4-BE49-F238E27FC236}">
                <a16:creationId xmlns:a16="http://schemas.microsoft.com/office/drawing/2014/main" id="{5674819C-2F77-FCB2-BE21-B8CA69FAFC00}"/>
              </a:ext>
            </a:extLst>
          </p:cNvPr>
          <p:cNvSpPr txBox="1"/>
          <p:nvPr/>
        </p:nvSpPr>
        <p:spPr>
          <a:xfrm>
            <a:off x="673754" y="2257253"/>
            <a:ext cx="4203045" cy="2554545"/>
          </a:xfrm>
          <a:prstGeom prst="rect">
            <a:avLst/>
          </a:prstGeom>
          <a:noFill/>
        </p:spPr>
        <p:txBody>
          <a:bodyPr wrap="square">
            <a:spAutoFit/>
          </a:bodyPr>
          <a:lstStyle/>
          <a:p>
            <a:r>
              <a:rPr lang="en-US" sz="2000" b="1" dirty="0">
                <a:solidFill>
                  <a:schemeClr val="accent1"/>
                </a:solidFill>
              </a:rPr>
              <a:t>Interested in adopting a route? </a:t>
            </a:r>
          </a:p>
          <a:p>
            <a:endParaRPr lang="en-US" sz="2000" b="1" dirty="0">
              <a:solidFill>
                <a:schemeClr val="accent1"/>
              </a:solidFill>
            </a:endParaRPr>
          </a:p>
          <a:p>
            <a:r>
              <a:rPr lang="en-US" sz="2000" b="1" dirty="0">
                <a:solidFill>
                  <a:schemeClr val="accent1"/>
                </a:solidFill>
              </a:rPr>
              <a:t>Contact your state coordinator! </a:t>
            </a:r>
          </a:p>
          <a:p>
            <a:endParaRPr lang="en-US" sz="2000" dirty="0">
              <a:solidFill>
                <a:schemeClr val="accent1"/>
              </a:solidFill>
            </a:endParaRPr>
          </a:p>
          <a:p>
            <a:endParaRPr lang="en-US" sz="2000" dirty="0">
              <a:solidFill>
                <a:schemeClr val="accent1"/>
              </a:solidFill>
            </a:endParaRPr>
          </a:p>
          <a:p>
            <a:r>
              <a:rPr lang="en-US" sz="2000" dirty="0">
                <a:solidFill>
                  <a:schemeClr val="accent1"/>
                </a:solidFill>
              </a:rPr>
              <a:t>Jess Brooks</a:t>
            </a:r>
            <a:br>
              <a:rPr lang="en-US" sz="2000" dirty="0">
                <a:solidFill>
                  <a:schemeClr val="accent1"/>
                </a:solidFill>
              </a:rPr>
            </a:br>
            <a:r>
              <a:rPr lang="en-US" sz="2000" dirty="0">
                <a:solidFill>
                  <a:schemeClr val="accent1"/>
                </a:solidFill>
                <a:hlinkClick r:id="rId3">
                  <a:extLst>
                    <a:ext uri="{A12FA001-AC4F-418D-AE19-62706E023703}">
                      <ahyp:hlinkClr xmlns:ahyp="http://schemas.microsoft.com/office/drawing/2018/hyperlinkcolor" val="tx"/>
                    </a:ext>
                  </a:extLst>
                </a:hlinkClick>
              </a:rPr>
              <a:t>jdbrooks@ndow.org</a:t>
            </a:r>
            <a:endParaRPr lang="en-US" sz="2000" dirty="0">
              <a:solidFill>
                <a:schemeClr val="accent1"/>
              </a:solidFill>
            </a:endParaRPr>
          </a:p>
          <a:p>
            <a:endParaRPr lang="en-US" sz="2000" dirty="0">
              <a:solidFill>
                <a:schemeClr val="accent1"/>
              </a:solidFill>
            </a:endParaRPr>
          </a:p>
        </p:txBody>
      </p:sp>
      <p:grpSp>
        <p:nvGrpSpPr>
          <p:cNvPr id="3" name="Group 2">
            <a:extLst>
              <a:ext uri="{FF2B5EF4-FFF2-40B4-BE49-F238E27FC236}">
                <a16:creationId xmlns:a16="http://schemas.microsoft.com/office/drawing/2014/main" id="{76A96553-8F86-D3DB-3854-5593A72FA806}"/>
              </a:ext>
            </a:extLst>
          </p:cNvPr>
          <p:cNvGrpSpPr/>
          <p:nvPr/>
        </p:nvGrpSpPr>
        <p:grpSpPr>
          <a:xfrm>
            <a:off x="5217265" y="3934325"/>
            <a:ext cx="2740192" cy="2631867"/>
            <a:chOff x="5217265" y="3934325"/>
            <a:chExt cx="2740192" cy="2631867"/>
          </a:xfrm>
        </p:grpSpPr>
        <p:pic>
          <p:nvPicPr>
            <p:cNvPr id="10" name="Picture 9">
              <a:extLst>
                <a:ext uri="{FF2B5EF4-FFF2-40B4-BE49-F238E27FC236}">
                  <a16:creationId xmlns:a16="http://schemas.microsoft.com/office/drawing/2014/main" id="{54571CE4-CCCA-1D7C-4D74-05437ED4FA5C}"/>
                </a:ext>
              </a:extLst>
            </p:cNvPr>
            <p:cNvPicPr>
              <a:picLocks noChangeAspect="1"/>
            </p:cNvPicPr>
            <p:nvPr/>
          </p:nvPicPr>
          <p:blipFill>
            <a:blip r:embed="rId4"/>
            <a:stretch>
              <a:fillRect/>
            </a:stretch>
          </p:blipFill>
          <p:spPr>
            <a:xfrm>
              <a:off x="5289883" y="3934325"/>
              <a:ext cx="2430379" cy="2430379"/>
            </a:xfrm>
            <a:prstGeom prst="rect">
              <a:avLst/>
            </a:prstGeom>
          </p:spPr>
        </p:pic>
        <p:sp>
          <p:nvSpPr>
            <p:cNvPr id="12" name="TextBox 11">
              <a:extLst>
                <a:ext uri="{FF2B5EF4-FFF2-40B4-BE49-F238E27FC236}">
                  <a16:creationId xmlns:a16="http://schemas.microsoft.com/office/drawing/2014/main" id="{8B5C440F-E91E-6851-56E7-EA02B68DBEEA}"/>
                </a:ext>
              </a:extLst>
            </p:cNvPr>
            <p:cNvSpPr txBox="1"/>
            <p:nvPr/>
          </p:nvSpPr>
          <p:spPr>
            <a:xfrm>
              <a:off x="5217265" y="6196860"/>
              <a:ext cx="2740192" cy="369332"/>
            </a:xfrm>
            <a:prstGeom prst="rect">
              <a:avLst/>
            </a:prstGeom>
            <a:noFill/>
          </p:spPr>
          <p:txBody>
            <a:bodyPr wrap="square">
              <a:spAutoFit/>
            </a:bodyPr>
            <a:lstStyle/>
            <a:p>
              <a:r>
                <a:rPr lang="en-US" sz="1800" i="1" dirty="0">
                  <a:solidFill>
                    <a:schemeClr val="accent1"/>
                  </a:solidFill>
                </a:rPr>
                <a:t>Breeding Bird Survey routes</a:t>
              </a:r>
              <a:endParaRPr lang="en-US" sz="1800" i="1" dirty="0"/>
            </a:p>
          </p:txBody>
        </p:sp>
      </p:grpSp>
    </p:spTree>
    <p:extLst>
      <p:ext uri="{BB962C8B-B14F-4D97-AF65-F5344CB8AC3E}">
        <p14:creationId xmlns:p14="http://schemas.microsoft.com/office/powerpoint/2010/main" val="1658816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030">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Attract pollinators to your garden | Las Vegas Review-Journal">
            <a:extLst>
              <a:ext uri="{FF2B5EF4-FFF2-40B4-BE49-F238E27FC236}">
                <a16:creationId xmlns:a16="http://schemas.microsoft.com/office/drawing/2014/main" id="{75E27D12-3398-588F-5887-9E7423E30B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440" r="2" b="29409"/>
          <a:stretch/>
        </p:blipFill>
        <p:spPr bwMode="auto">
          <a:xfrm>
            <a:off x="657225" y="2361056"/>
            <a:ext cx="4962525" cy="36492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2BF6787F-90D6-6012-527B-F52F631C753A}"/>
              </a:ext>
            </a:extLst>
          </p:cNvPr>
          <p:cNvSpPr>
            <a:spLocks noGrp="1"/>
          </p:cNvSpPr>
          <p:nvPr>
            <p:ph idx="1"/>
          </p:nvPr>
        </p:nvSpPr>
        <p:spPr>
          <a:xfrm>
            <a:off x="6335805" y="2180496"/>
            <a:ext cx="5275001" cy="4045683"/>
          </a:xfrm>
        </p:spPr>
        <p:txBody>
          <a:bodyPr>
            <a:normAutofit/>
          </a:bodyPr>
          <a:lstStyle/>
          <a:p>
            <a:pPr marL="0" indent="0">
              <a:buNone/>
            </a:pPr>
            <a:r>
              <a:rPr lang="en-US" dirty="0"/>
              <a:t>The 2022 SWAP now contains the inclusion of </a:t>
            </a:r>
            <a:r>
              <a:rPr lang="en-US" b="1" dirty="0"/>
              <a:t>terrestrial pollinator invertebrates </a:t>
            </a:r>
            <a:r>
              <a:rPr lang="en-US" dirty="0"/>
              <a:t>underneath the definition of wildlife.  </a:t>
            </a:r>
          </a:p>
          <a:p>
            <a:pPr marL="0" indent="0">
              <a:buNone/>
            </a:pPr>
            <a:endParaRPr lang="en-US" dirty="0"/>
          </a:p>
          <a:p>
            <a:pPr marL="0" indent="0">
              <a:buNone/>
            </a:pPr>
            <a:r>
              <a:rPr lang="en-US" dirty="0"/>
              <a:t>This gives NDOW the ability to manage them as such and NDOW plans to designate a staff specialist to this role in the future. </a:t>
            </a:r>
          </a:p>
        </p:txBody>
      </p:sp>
      <p:sp>
        <p:nvSpPr>
          <p:cNvPr id="2" name="Title 1">
            <a:extLst>
              <a:ext uri="{FF2B5EF4-FFF2-40B4-BE49-F238E27FC236}">
                <a16:creationId xmlns:a16="http://schemas.microsoft.com/office/drawing/2014/main" id="{C63CEE7E-18FC-4B8A-381E-5930C03707F3}"/>
              </a:ext>
            </a:extLst>
          </p:cNvPr>
          <p:cNvSpPr>
            <a:spLocks noGrp="1"/>
          </p:cNvSpPr>
          <p:nvPr>
            <p:ph type="title"/>
          </p:nvPr>
        </p:nvSpPr>
        <p:spPr>
          <a:xfrm>
            <a:off x="584200" y="722672"/>
            <a:ext cx="3412067" cy="656302"/>
          </a:xfrm>
        </p:spPr>
        <p:txBody>
          <a:bodyPr anchor="ctr">
            <a:normAutofit/>
          </a:bodyPr>
          <a:lstStyle/>
          <a:p>
            <a:r>
              <a:rPr lang="en-US" dirty="0"/>
              <a:t>SWAP update</a:t>
            </a:r>
          </a:p>
        </p:txBody>
      </p:sp>
    </p:spTree>
    <p:extLst>
      <p:ext uri="{BB962C8B-B14F-4D97-AF65-F5344CB8AC3E}">
        <p14:creationId xmlns:p14="http://schemas.microsoft.com/office/powerpoint/2010/main" val="4185186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E32075D-9299-4657-87D7-B9987B7FDE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7DE0B6A-6C1A-CFB8-8718-695009ED57F0}"/>
              </a:ext>
            </a:extLst>
          </p:cNvPr>
          <p:cNvPicPr>
            <a:picLocks noChangeAspect="1"/>
          </p:cNvPicPr>
          <p:nvPr/>
        </p:nvPicPr>
        <p:blipFill rotWithShape="1">
          <a:blip r:embed="rId2"/>
          <a:srcRect l="-209" t="19670" r="210" b="25547"/>
          <a:stretch/>
        </p:blipFill>
        <p:spPr>
          <a:xfrm>
            <a:off x="657225" y="2361056"/>
            <a:ext cx="4962525" cy="3649219"/>
          </a:xfrm>
          <a:prstGeom prst="rect">
            <a:avLst/>
          </a:prstGeom>
        </p:spPr>
      </p:pic>
      <p:sp>
        <p:nvSpPr>
          <p:cNvPr id="3" name="Content Placeholder 2">
            <a:extLst>
              <a:ext uri="{FF2B5EF4-FFF2-40B4-BE49-F238E27FC236}">
                <a16:creationId xmlns:a16="http://schemas.microsoft.com/office/drawing/2014/main" id="{9E98318B-7FD5-0C5E-922C-DD50A28EE638}"/>
              </a:ext>
            </a:extLst>
          </p:cNvPr>
          <p:cNvSpPr>
            <a:spLocks noGrp="1"/>
          </p:cNvSpPr>
          <p:nvPr>
            <p:ph idx="1"/>
          </p:nvPr>
        </p:nvSpPr>
        <p:spPr>
          <a:xfrm>
            <a:off x="6335805" y="2180496"/>
            <a:ext cx="5275001" cy="4045683"/>
          </a:xfrm>
        </p:spPr>
        <p:txBody>
          <a:bodyPr>
            <a:normAutofit/>
          </a:bodyPr>
          <a:lstStyle/>
          <a:p>
            <a:pPr marL="0" indent="0">
              <a:buNone/>
            </a:pPr>
            <a:r>
              <a:rPr lang="en-US" dirty="0"/>
              <a:t>The 2022 SWAP now incorporates updated climate change information and reorganized key habitats throughout the state. </a:t>
            </a:r>
          </a:p>
          <a:p>
            <a:pPr marL="0" indent="0">
              <a:buNone/>
            </a:pPr>
            <a:endParaRPr lang="en-US" dirty="0"/>
          </a:p>
          <a:p>
            <a:pPr marL="0" indent="0">
              <a:buNone/>
            </a:pPr>
            <a:r>
              <a:rPr lang="en-US" dirty="0"/>
              <a:t>This includes a regional coordination component with adjacent states to manage consistently across borders. </a:t>
            </a:r>
          </a:p>
        </p:txBody>
      </p:sp>
      <p:sp>
        <p:nvSpPr>
          <p:cNvPr id="9" name="Title 1">
            <a:extLst>
              <a:ext uri="{FF2B5EF4-FFF2-40B4-BE49-F238E27FC236}">
                <a16:creationId xmlns:a16="http://schemas.microsoft.com/office/drawing/2014/main" id="{40CB0441-18C3-8185-A8ED-A7B2FFF2D636}"/>
              </a:ext>
            </a:extLst>
          </p:cNvPr>
          <p:cNvSpPr>
            <a:spLocks noGrp="1"/>
          </p:cNvSpPr>
          <p:nvPr>
            <p:ph type="title"/>
          </p:nvPr>
        </p:nvSpPr>
        <p:spPr>
          <a:xfrm>
            <a:off x="584200" y="722672"/>
            <a:ext cx="3412067" cy="656302"/>
          </a:xfrm>
        </p:spPr>
        <p:txBody>
          <a:bodyPr anchor="ctr">
            <a:normAutofit/>
          </a:bodyPr>
          <a:lstStyle/>
          <a:p>
            <a:r>
              <a:rPr lang="en-US" dirty="0"/>
              <a:t>SWAP update</a:t>
            </a:r>
          </a:p>
        </p:txBody>
      </p:sp>
    </p:spTree>
    <p:extLst>
      <p:ext uri="{BB962C8B-B14F-4D97-AF65-F5344CB8AC3E}">
        <p14:creationId xmlns:p14="http://schemas.microsoft.com/office/powerpoint/2010/main" val="4269562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57" name="Rectangle 2056">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59" name="Rectangle 2058">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61" name="Rectangle 2060">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2063" name="Rectangle 2062">
            <a:extLst>
              <a:ext uri="{FF2B5EF4-FFF2-40B4-BE49-F238E27FC236}">
                <a16:creationId xmlns:a16="http://schemas.microsoft.com/office/drawing/2014/main" id="{28D511D2-9CF1-40DE-BB88-A5A48A0E8A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50" name="Picture 2" descr="Golden Eagle Immature">
            <a:extLst>
              <a:ext uri="{FF2B5EF4-FFF2-40B4-BE49-F238E27FC236}">
                <a16:creationId xmlns:a16="http://schemas.microsoft.com/office/drawing/2014/main" id="{682CEA8C-900A-8D8B-1B78-0577D993C33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303" r="9091" b="1151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065" name="Group 2064">
            <a:extLst>
              <a:ext uri="{FF2B5EF4-FFF2-40B4-BE49-F238E27FC236}">
                <a16:creationId xmlns:a16="http://schemas.microsoft.com/office/drawing/2014/main" id="{40ADCA80-A0B1-4379-94EC-0A1A73BE1E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2066" name="Rectangle 2065">
              <a:extLst>
                <a:ext uri="{FF2B5EF4-FFF2-40B4-BE49-F238E27FC236}">
                  <a16:creationId xmlns:a16="http://schemas.microsoft.com/office/drawing/2014/main" id="{1EB4D79C-3A0E-4CB5-9A3D-BB816FD52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067" name="Rectangle 2066">
              <a:extLst>
                <a:ext uri="{FF2B5EF4-FFF2-40B4-BE49-F238E27FC236}">
                  <a16:creationId xmlns:a16="http://schemas.microsoft.com/office/drawing/2014/main" id="{3839C3D0-536E-4C48-A1C1-D9B718A843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2" name="Title 1">
            <a:extLst>
              <a:ext uri="{FF2B5EF4-FFF2-40B4-BE49-F238E27FC236}">
                <a16:creationId xmlns:a16="http://schemas.microsoft.com/office/drawing/2014/main" id="{0D7544B2-B810-208D-638C-A26416688A84}"/>
              </a:ext>
            </a:extLst>
          </p:cNvPr>
          <p:cNvSpPr>
            <a:spLocks noGrp="1"/>
          </p:cNvSpPr>
          <p:nvPr>
            <p:ph type="title"/>
          </p:nvPr>
        </p:nvSpPr>
        <p:spPr>
          <a:xfrm>
            <a:off x="584200" y="855407"/>
            <a:ext cx="3412067" cy="1268361"/>
          </a:xfrm>
        </p:spPr>
        <p:txBody>
          <a:bodyPr vert="horz" lIns="91440" tIns="45720" rIns="91440" bIns="45720" rtlCol="0" anchor="b">
            <a:normAutofit/>
          </a:bodyPr>
          <a:lstStyle/>
          <a:p>
            <a:r>
              <a:rPr lang="en-US" sz="3600" dirty="0"/>
              <a:t>Golden eagle permit</a:t>
            </a:r>
          </a:p>
        </p:txBody>
      </p:sp>
      <p:sp>
        <p:nvSpPr>
          <p:cNvPr id="6" name="TextBox 5">
            <a:extLst>
              <a:ext uri="{FF2B5EF4-FFF2-40B4-BE49-F238E27FC236}">
                <a16:creationId xmlns:a16="http://schemas.microsoft.com/office/drawing/2014/main" id="{F76111AE-9524-F9C3-8A2A-E5A58ECE1C76}"/>
              </a:ext>
            </a:extLst>
          </p:cNvPr>
          <p:cNvSpPr txBox="1"/>
          <p:nvPr/>
        </p:nvSpPr>
        <p:spPr>
          <a:xfrm>
            <a:off x="584200" y="2200250"/>
            <a:ext cx="3264174" cy="3416320"/>
          </a:xfrm>
          <a:prstGeom prst="rect">
            <a:avLst/>
          </a:prstGeom>
          <a:noFill/>
        </p:spPr>
        <p:txBody>
          <a:bodyPr wrap="square" rtlCol="0">
            <a:spAutoFit/>
          </a:bodyPr>
          <a:lstStyle/>
          <a:p>
            <a:r>
              <a:rPr lang="en-US" dirty="0">
                <a:solidFill>
                  <a:schemeClr val="bg1"/>
                </a:solidFill>
              </a:rPr>
              <a:t>In August, Nevada Legislative Commission approved proposed regulations to allow possession of golden eagles with the use of an eagle permit issued by NDOW. </a:t>
            </a:r>
          </a:p>
          <a:p>
            <a:endParaRPr lang="en-US" dirty="0">
              <a:solidFill>
                <a:schemeClr val="bg1"/>
              </a:solidFill>
            </a:endParaRPr>
          </a:p>
          <a:p>
            <a:r>
              <a:rPr lang="en-US" dirty="0">
                <a:solidFill>
                  <a:schemeClr val="bg1"/>
                </a:solidFill>
              </a:rPr>
              <a:t>This will allow licensed Master Falconers to posses a golden eagle and allows for falconers and rehabbers to work closer together. </a:t>
            </a:r>
          </a:p>
        </p:txBody>
      </p:sp>
      <p:pic>
        <p:nvPicPr>
          <p:cNvPr id="8" name="Picture 7">
            <a:extLst>
              <a:ext uri="{FF2B5EF4-FFF2-40B4-BE49-F238E27FC236}">
                <a16:creationId xmlns:a16="http://schemas.microsoft.com/office/drawing/2014/main" id="{F85A691C-70CF-17AE-48A0-D659F69E2DF2}"/>
              </a:ext>
            </a:extLst>
          </p:cNvPr>
          <p:cNvPicPr>
            <a:picLocks noChangeAspect="1"/>
          </p:cNvPicPr>
          <p:nvPr/>
        </p:nvPicPr>
        <p:blipFill>
          <a:blip r:embed="rId3"/>
          <a:stretch>
            <a:fillRect/>
          </a:stretch>
        </p:blipFill>
        <p:spPr>
          <a:xfrm>
            <a:off x="9788430" y="223683"/>
            <a:ext cx="2180303" cy="2180303"/>
          </a:xfrm>
          <a:prstGeom prst="rect">
            <a:avLst/>
          </a:prstGeom>
        </p:spPr>
      </p:pic>
    </p:spTree>
    <p:extLst>
      <p:ext uri="{BB962C8B-B14F-4D97-AF65-F5344CB8AC3E}">
        <p14:creationId xmlns:p14="http://schemas.microsoft.com/office/powerpoint/2010/main" val="3189204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A078A52F-85EA-4C0B-962B-D9D9DD4DD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105" name="Rectangle 4104">
            <a:extLst>
              <a:ext uri="{FF2B5EF4-FFF2-40B4-BE49-F238E27FC236}">
                <a16:creationId xmlns:a16="http://schemas.microsoft.com/office/drawing/2014/main" id="{919797D5-5700-4683-B30A-5B4D56CB82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107" name="Rectangle 4106">
            <a:extLst>
              <a:ext uri="{FF2B5EF4-FFF2-40B4-BE49-F238E27FC236}">
                <a16:creationId xmlns:a16="http://schemas.microsoft.com/office/drawing/2014/main" id="{4856A7B9-9801-42EC-A4C9-7E22A56EF5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109" name="Rectangle 4108">
            <a:extLst>
              <a:ext uri="{FF2B5EF4-FFF2-40B4-BE49-F238E27FC236}">
                <a16:creationId xmlns:a16="http://schemas.microsoft.com/office/drawing/2014/main" id="{8AD54DB8-C150-4290-85D6-F5B0262BF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useBgFill="1">
        <p:nvSpPr>
          <p:cNvPr id="4111" name="Rectangle 4110">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8" name="Picture 2" descr="Red-tailed Hawk | Audubon Field Guide">
            <a:extLst>
              <a:ext uri="{FF2B5EF4-FFF2-40B4-BE49-F238E27FC236}">
                <a16:creationId xmlns:a16="http://schemas.microsoft.com/office/drawing/2014/main" id="{4B14514B-A24A-68F6-6EDE-90F5791AEA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7445" b="2"/>
          <a:stretch/>
        </p:blipFill>
        <p:spPr bwMode="auto">
          <a:xfrm>
            <a:off x="446534" y="723899"/>
            <a:ext cx="7498616" cy="5676901"/>
          </a:xfrm>
          <a:prstGeom prst="rect">
            <a:avLst/>
          </a:prstGeom>
          <a:noFill/>
          <a:extLst>
            <a:ext uri="{909E8E84-426E-40DD-AFC4-6F175D3DCCD1}">
              <a14:hiddenFill xmlns:a14="http://schemas.microsoft.com/office/drawing/2010/main">
                <a:solidFill>
                  <a:srgbClr val="FFFFFF"/>
                </a:solidFill>
              </a14:hiddenFill>
            </a:ext>
          </a:extLst>
        </p:spPr>
      </p:pic>
      <p:sp>
        <p:nvSpPr>
          <p:cNvPr id="4113" name="Rectangle 4112">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0D7544B2-B810-208D-638C-A26416688A84}"/>
              </a:ext>
            </a:extLst>
          </p:cNvPr>
          <p:cNvSpPr>
            <a:spLocks noGrp="1"/>
          </p:cNvSpPr>
          <p:nvPr>
            <p:ph type="title"/>
          </p:nvPr>
        </p:nvSpPr>
        <p:spPr>
          <a:xfrm>
            <a:off x="8296275" y="1419225"/>
            <a:ext cx="3081576" cy="2085869"/>
          </a:xfrm>
        </p:spPr>
        <p:txBody>
          <a:bodyPr vert="horz" lIns="91440" tIns="45720" rIns="91440" bIns="45720" rtlCol="0" anchor="b">
            <a:normAutofit/>
          </a:bodyPr>
          <a:lstStyle/>
          <a:p>
            <a:pPr>
              <a:lnSpc>
                <a:spcPct val="90000"/>
              </a:lnSpc>
            </a:pPr>
            <a:r>
              <a:rPr lang="en-US" sz="3300" dirty="0">
                <a:solidFill>
                  <a:srgbClr val="FFFFFF"/>
                </a:solidFill>
              </a:rPr>
              <a:t>Winter Raptor	</a:t>
            </a:r>
            <a:br>
              <a:rPr lang="en-US" sz="3300" dirty="0">
                <a:solidFill>
                  <a:srgbClr val="FFFFFF"/>
                </a:solidFill>
              </a:rPr>
            </a:br>
            <a:r>
              <a:rPr lang="en-US" sz="3300" dirty="0">
                <a:solidFill>
                  <a:srgbClr val="FFFFFF"/>
                </a:solidFill>
              </a:rPr>
              <a:t>Long-term monitoring</a:t>
            </a:r>
          </a:p>
        </p:txBody>
      </p:sp>
      <p:grpSp>
        <p:nvGrpSpPr>
          <p:cNvPr id="4115" name="Group 4114">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4116" name="Rectangle 4115">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117" name="Rectangle 4116">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118" name="Rectangle 4117">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Tree>
    <p:extLst>
      <p:ext uri="{BB962C8B-B14F-4D97-AF65-F5344CB8AC3E}">
        <p14:creationId xmlns:p14="http://schemas.microsoft.com/office/powerpoint/2010/main" val="781165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8" name="Content Placeholder 2">
            <a:extLst>
              <a:ext uri="{FF2B5EF4-FFF2-40B4-BE49-F238E27FC236}">
                <a16:creationId xmlns:a16="http://schemas.microsoft.com/office/drawing/2014/main" id="{1854F5E2-6533-9381-8476-6133B39D5DC4}"/>
              </a:ext>
            </a:extLst>
          </p:cNvPr>
          <p:cNvGraphicFramePr>
            <a:graphicFrameLocks noGrp="1"/>
          </p:cNvGraphicFramePr>
          <p:nvPr>
            <p:ph idx="1"/>
            <p:extLst>
              <p:ext uri="{D42A27DB-BD31-4B8C-83A1-F6EECF244321}">
                <p14:modId xmlns:p14="http://schemas.microsoft.com/office/powerpoint/2010/main" val="712797892"/>
              </p:ext>
            </p:extLst>
          </p:nvPr>
        </p:nvGraphicFramePr>
        <p:xfrm>
          <a:off x="578899" y="2075605"/>
          <a:ext cx="5698301" cy="3969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a:extLst>
              <a:ext uri="{FF2B5EF4-FFF2-40B4-BE49-F238E27FC236}">
                <a16:creationId xmlns:a16="http://schemas.microsoft.com/office/drawing/2014/main" id="{8C39BDF6-8C80-7A95-180D-5E1F4B5844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3699" y="-285967"/>
            <a:ext cx="5698301" cy="73702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38A369-EB02-F04B-4D2D-F7F06D4CAAE8}"/>
              </a:ext>
            </a:extLst>
          </p:cNvPr>
          <p:cNvSpPr>
            <a:spLocks noGrp="1"/>
          </p:cNvSpPr>
          <p:nvPr>
            <p:ph type="title"/>
          </p:nvPr>
        </p:nvSpPr>
        <p:spPr>
          <a:xfrm>
            <a:off x="464881" y="593315"/>
            <a:ext cx="5698300" cy="1073253"/>
          </a:xfrm>
        </p:spPr>
        <p:txBody>
          <a:bodyPr vert="horz" lIns="91440" tIns="45720" rIns="91440" bIns="45720" rtlCol="0" anchor="b">
            <a:normAutofit/>
          </a:bodyPr>
          <a:lstStyle/>
          <a:p>
            <a:pPr>
              <a:lnSpc>
                <a:spcPct val="90000"/>
              </a:lnSpc>
            </a:pPr>
            <a:r>
              <a:rPr lang="en-US" sz="3300" dirty="0">
                <a:solidFill>
                  <a:srgbClr val="FFFFFF"/>
                </a:solidFill>
              </a:rPr>
              <a:t>Winter Raptor	</a:t>
            </a:r>
            <a:br>
              <a:rPr lang="en-US" sz="3300" dirty="0">
                <a:solidFill>
                  <a:srgbClr val="FFFFFF"/>
                </a:solidFill>
              </a:rPr>
            </a:br>
            <a:r>
              <a:rPr lang="en-US" sz="3300" dirty="0">
                <a:solidFill>
                  <a:srgbClr val="FFFFFF"/>
                </a:solidFill>
              </a:rPr>
              <a:t>Long-term monitoring</a:t>
            </a:r>
          </a:p>
        </p:txBody>
      </p:sp>
    </p:spTree>
    <p:extLst>
      <p:ext uri="{BB962C8B-B14F-4D97-AF65-F5344CB8AC3E}">
        <p14:creationId xmlns:p14="http://schemas.microsoft.com/office/powerpoint/2010/main" val="1055559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B719D01B-E306-486F-A44A-E1BEE6B8C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29" name="Group 5128">
            <a:extLst>
              <a:ext uri="{FF2B5EF4-FFF2-40B4-BE49-F238E27FC236}">
                <a16:creationId xmlns:a16="http://schemas.microsoft.com/office/drawing/2014/main" id="{E3ECE2A1-BE02-45E8-80D2-40668675E1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5130" name="Rectangle 5129">
              <a:extLst>
                <a:ext uri="{FF2B5EF4-FFF2-40B4-BE49-F238E27FC236}">
                  <a16:creationId xmlns:a16="http://schemas.microsoft.com/office/drawing/2014/main" id="{75B00F21-D7A1-4DBD-B786-86D98FF333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131" name="Rectangle 5130">
              <a:extLst>
                <a:ext uri="{FF2B5EF4-FFF2-40B4-BE49-F238E27FC236}">
                  <a16:creationId xmlns:a16="http://schemas.microsoft.com/office/drawing/2014/main" id="{75971E3D-EBA2-4F5A-BA90-F41CC7B480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5132" name="Rectangle 5131">
              <a:extLst>
                <a:ext uri="{FF2B5EF4-FFF2-40B4-BE49-F238E27FC236}">
                  <a16:creationId xmlns:a16="http://schemas.microsoft.com/office/drawing/2014/main" id="{81CED36D-BAED-48CA-A871-F98A33054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pic>
        <p:nvPicPr>
          <p:cNvPr id="5122" name="Picture 2" descr="A female Northern Harrier. – Mendonoma Sightings">
            <a:extLst>
              <a:ext uri="{FF2B5EF4-FFF2-40B4-BE49-F238E27FC236}">
                <a16:creationId xmlns:a16="http://schemas.microsoft.com/office/drawing/2014/main" id="{3BA8BEDE-B04F-D599-AD90-8F346C2CB2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169" r="35075"/>
          <a:stretch/>
        </p:blipFill>
        <p:spPr bwMode="auto">
          <a:xfrm>
            <a:off x="448732" y="600075"/>
            <a:ext cx="3683001" cy="5775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8DA6496-5971-BD6E-AD2B-9B829CA565E9}"/>
              </a:ext>
            </a:extLst>
          </p:cNvPr>
          <p:cNvSpPr/>
          <p:nvPr/>
        </p:nvSpPr>
        <p:spPr>
          <a:xfrm>
            <a:off x="4382726" y="4484912"/>
            <a:ext cx="7360542" cy="1719360"/>
          </a:xfrm>
          <a:prstGeom prst="roundRect">
            <a:avLst/>
          </a:prstGeom>
          <a:solidFill>
            <a:srgbClr val="3C687C"/>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7FF39E4C-0EC4-2B6A-FF53-C9D5F51AFC6A}"/>
              </a:ext>
            </a:extLst>
          </p:cNvPr>
          <p:cNvSpPr>
            <a:spLocks noGrp="1"/>
          </p:cNvSpPr>
          <p:nvPr>
            <p:ph idx="1"/>
          </p:nvPr>
        </p:nvSpPr>
        <p:spPr>
          <a:xfrm>
            <a:off x="4382726" y="1896533"/>
            <a:ext cx="7225074" cy="4478867"/>
          </a:xfrm>
        </p:spPr>
        <p:txBody>
          <a:bodyPr>
            <a:normAutofit/>
          </a:bodyPr>
          <a:lstStyle/>
          <a:p>
            <a:pPr marL="0" indent="0">
              <a:buNone/>
            </a:pPr>
            <a:r>
              <a:rPr lang="en-US" dirty="0">
                <a:latin typeface="Seaford" panose="020B0604020202020204" pitchFamily="2" charset="0"/>
              </a:rPr>
              <a:t>Monitoring seasonal usage by raptors allows data to be collected toward:</a:t>
            </a:r>
          </a:p>
          <a:p>
            <a:r>
              <a:rPr lang="en-US" dirty="0">
                <a:latin typeface="Seaford" panose="020B0604020202020204" pitchFamily="2" charset="0"/>
              </a:rPr>
              <a:t>Identifying important wintering areas for raptors</a:t>
            </a:r>
          </a:p>
          <a:p>
            <a:r>
              <a:rPr lang="en-US" dirty="0">
                <a:latin typeface="Seaford" panose="020B0604020202020204" pitchFamily="2" charset="0"/>
                <a:ea typeface="Times New Roman" panose="02020603050405020304" pitchFamily="18" charset="0"/>
              </a:rPr>
              <a:t>M</a:t>
            </a:r>
            <a:r>
              <a:rPr lang="en-US" dirty="0">
                <a:effectLst/>
                <a:latin typeface="Seaford" panose="020B0604020202020204" pitchFamily="2" charset="0"/>
                <a:ea typeface="Times New Roman" panose="02020603050405020304" pitchFamily="18" charset="0"/>
              </a:rPr>
              <a:t>onitoring modifications or threats to these sites</a:t>
            </a:r>
          </a:p>
          <a:p>
            <a:r>
              <a:rPr lang="en-US" dirty="0">
                <a:latin typeface="Seaford" panose="020B0604020202020204" pitchFamily="2" charset="0"/>
                <a:ea typeface="Times New Roman" panose="02020603050405020304" pitchFamily="18" charset="0"/>
              </a:rPr>
              <a:t>P</a:t>
            </a:r>
            <a:r>
              <a:rPr lang="en-US" dirty="0">
                <a:effectLst/>
                <a:latin typeface="Seaford" panose="020B0604020202020204" pitchFamily="2" charset="0"/>
                <a:ea typeface="Times New Roman" panose="02020603050405020304" pitchFamily="18" charset="0"/>
              </a:rPr>
              <a:t>roviding information on both breeding and nonbreeding segments of the population at a potentially limiting time of the year</a:t>
            </a:r>
            <a:endParaRPr lang="en-US" dirty="0">
              <a:latin typeface="Seaford" panose="020B0604020202020204" pitchFamily="2" charset="0"/>
              <a:ea typeface="Times New Roman" panose="02020603050405020304" pitchFamily="18" charset="0"/>
            </a:endParaRPr>
          </a:p>
          <a:p>
            <a:endParaRPr lang="en-US" dirty="0">
              <a:latin typeface="Seaford" panose="020B0604020202020204" pitchFamily="2" charset="0"/>
            </a:endParaRPr>
          </a:p>
          <a:p>
            <a:pPr marL="0" indent="0" algn="ctr">
              <a:buNone/>
            </a:pPr>
            <a:r>
              <a:rPr lang="en-US" sz="2400" b="1" i="1" dirty="0">
                <a:solidFill>
                  <a:schemeClr val="bg1"/>
                </a:solidFill>
                <a:latin typeface="Seaford" panose="020B0604020202020204" pitchFamily="2" charset="0"/>
              </a:rPr>
              <a:t>NDOW plans to continue surveys as usual through January of 2024, and hopes to conduct another </a:t>
            </a:r>
            <a:br>
              <a:rPr lang="en-US" sz="2400" b="1" i="1" dirty="0">
                <a:solidFill>
                  <a:schemeClr val="bg1"/>
                </a:solidFill>
                <a:latin typeface="Seaford" panose="020B0604020202020204" pitchFamily="2" charset="0"/>
              </a:rPr>
            </a:br>
            <a:r>
              <a:rPr lang="en-US" sz="2400" b="1" i="1" dirty="0">
                <a:solidFill>
                  <a:schemeClr val="bg1"/>
                </a:solidFill>
                <a:latin typeface="Seaford" panose="020B0604020202020204" pitchFamily="2" charset="0"/>
              </a:rPr>
              <a:t>5-year deep dive data analysis in 2024. </a:t>
            </a:r>
          </a:p>
          <a:p>
            <a:pPr marL="0" indent="0">
              <a:buNone/>
            </a:pPr>
            <a:endParaRPr lang="en-US" dirty="0">
              <a:latin typeface="Seaford" panose="020B0604020202020204" pitchFamily="2" charset="0"/>
            </a:endParaRPr>
          </a:p>
        </p:txBody>
      </p:sp>
      <p:sp>
        <p:nvSpPr>
          <p:cNvPr id="2" name="Title 1">
            <a:extLst>
              <a:ext uri="{FF2B5EF4-FFF2-40B4-BE49-F238E27FC236}">
                <a16:creationId xmlns:a16="http://schemas.microsoft.com/office/drawing/2014/main" id="{357CC569-1A94-B489-9FBE-74CAA43A8385}"/>
              </a:ext>
            </a:extLst>
          </p:cNvPr>
          <p:cNvSpPr>
            <a:spLocks noGrp="1"/>
          </p:cNvSpPr>
          <p:nvPr>
            <p:ph type="title"/>
          </p:nvPr>
        </p:nvSpPr>
        <p:spPr>
          <a:xfrm>
            <a:off x="4241830" y="819723"/>
            <a:ext cx="5698300" cy="1073253"/>
          </a:xfrm>
        </p:spPr>
        <p:txBody>
          <a:bodyPr vert="horz" lIns="91440" tIns="45720" rIns="91440" bIns="45720" rtlCol="0" anchor="b">
            <a:normAutofit/>
          </a:bodyPr>
          <a:lstStyle/>
          <a:p>
            <a:pPr>
              <a:lnSpc>
                <a:spcPct val="90000"/>
              </a:lnSpc>
            </a:pPr>
            <a:r>
              <a:rPr lang="en-US" sz="3300" dirty="0">
                <a:solidFill>
                  <a:schemeClr val="accent1">
                    <a:lumMod val="75000"/>
                  </a:schemeClr>
                </a:solidFill>
              </a:rPr>
              <a:t>Winter Raptor	</a:t>
            </a:r>
            <a:br>
              <a:rPr lang="en-US" sz="3300" dirty="0">
                <a:solidFill>
                  <a:schemeClr val="accent1">
                    <a:lumMod val="75000"/>
                  </a:schemeClr>
                </a:solidFill>
              </a:rPr>
            </a:br>
            <a:r>
              <a:rPr lang="en-US" sz="3300" dirty="0">
                <a:solidFill>
                  <a:schemeClr val="accent1">
                    <a:lumMod val="75000"/>
                  </a:schemeClr>
                </a:solidFill>
              </a:rPr>
              <a:t>Long-term monitoring</a:t>
            </a:r>
          </a:p>
        </p:txBody>
      </p:sp>
    </p:spTree>
    <p:extLst>
      <p:ext uri="{BB962C8B-B14F-4D97-AF65-F5344CB8AC3E}">
        <p14:creationId xmlns:p14="http://schemas.microsoft.com/office/powerpoint/2010/main" val="1252265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EE15E636-2C9E-42CB-B482-436AA81BF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0" name="Picture 2" descr="Home is a Healthy River for Southwestern Willow Flycatchers | Audubon  Southwest">
            <a:extLst>
              <a:ext uri="{FF2B5EF4-FFF2-40B4-BE49-F238E27FC236}">
                <a16:creationId xmlns:a16="http://schemas.microsoft.com/office/drawing/2014/main" id="{379B1006-44B3-AC8E-C153-981A96ACF2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45" r="19378" b="1666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7177" name="Group 7176">
            <a:extLst>
              <a:ext uri="{FF2B5EF4-FFF2-40B4-BE49-F238E27FC236}">
                <a16:creationId xmlns:a16="http://schemas.microsoft.com/office/drawing/2014/main" id="{01D4AEDF-0CF9-4271-ABB7-3D3489BB42D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8" y="457200"/>
            <a:ext cx="3703320" cy="5935132"/>
            <a:chOff x="438068" y="457200"/>
            <a:chExt cx="3703320" cy="5935132"/>
          </a:xfrm>
        </p:grpSpPr>
        <p:sp>
          <p:nvSpPr>
            <p:cNvPr id="7178" name="Rectangle 7177">
              <a:extLst>
                <a:ext uri="{FF2B5EF4-FFF2-40B4-BE49-F238E27FC236}">
                  <a16:creationId xmlns:a16="http://schemas.microsoft.com/office/drawing/2014/main" id="{55CA534D-375A-405E-B686-06B63E6630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618067"/>
              <a:ext cx="3702134"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179" name="Rectangle 7178">
              <a:extLst>
                <a:ext uri="{FF2B5EF4-FFF2-40B4-BE49-F238E27FC236}">
                  <a16:creationId xmlns:a16="http://schemas.microsoft.com/office/drawing/2014/main" id="{AA2342F7-EF54-4210-9029-E977C9D576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grpSp>
      <p:sp>
        <p:nvSpPr>
          <p:cNvPr id="4" name="Rectangle 3">
            <a:extLst>
              <a:ext uri="{FF2B5EF4-FFF2-40B4-BE49-F238E27FC236}">
                <a16:creationId xmlns:a16="http://schemas.microsoft.com/office/drawing/2014/main" id="{C9C57722-CF74-2A2A-9DB4-80DC98DD10A8}"/>
              </a:ext>
            </a:extLst>
          </p:cNvPr>
          <p:cNvSpPr/>
          <p:nvPr/>
        </p:nvSpPr>
        <p:spPr>
          <a:xfrm>
            <a:off x="438068" y="618067"/>
            <a:ext cx="5099951" cy="5774265"/>
          </a:xfrm>
          <a:prstGeom prst="rect">
            <a:avLst/>
          </a:prstGeom>
          <a:solidFill>
            <a:srgbClr val="20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2D4190-2FF3-985A-B10D-986D25FDF370}"/>
              </a:ext>
            </a:extLst>
          </p:cNvPr>
          <p:cNvSpPr>
            <a:spLocks noGrp="1"/>
          </p:cNvSpPr>
          <p:nvPr>
            <p:ph type="title"/>
          </p:nvPr>
        </p:nvSpPr>
        <p:spPr>
          <a:xfrm>
            <a:off x="584200" y="713042"/>
            <a:ext cx="4532085" cy="1372177"/>
          </a:xfrm>
        </p:spPr>
        <p:txBody>
          <a:bodyPr anchor="ctr">
            <a:normAutofit/>
          </a:bodyPr>
          <a:lstStyle/>
          <a:p>
            <a:r>
              <a:rPr lang="en-US" dirty="0"/>
              <a:t>Threatened &amp; Endangered birds surveys</a:t>
            </a:r>
          </a:p>
        </p:txBody>
      </p:sp>
      <p:sp>
        <p:nvSpPr>
          <p:cNvPr id="3" name="Content Placeholder 2">
            <a:extLst>
              <a:ext uri="{FF2B5EF4-FFF2-40B4-BE49-F238E27FC236}">
                <a16:creationId xmlns:a16="http://schemas.microsoft.com/office/drawing/2014/main" id="{CB65083B-D691-8710-D841-D204CEBB61BF}"/>
              </a:ext>
            </a:extLst>
          </p:cNvPr>
          <p:cNvSpPr>
            <a:spLocks noGrp="1"/>
          </p:cNvSpPr>
          <p:nvPr>
            <p:ph idx="1"/>
          </p:nvPr>
        </p:nvSpPr>
        <p:spPr>
          <a:xfrm>
            <a:off x="581192" y="2220683"/>
            <a:ext cx="4720151" cy="3953933"/>
          </a:xfrm>
        </p:spPr>
        <p:txBody>
          <a:bodyPr>
            <a:normAutofit/>
          </a:bodyPr>
          <a:lstStyle/>
          <a:p>
            <a:pPr marL="0" indent="0">
              <a:buNone/>
            </a:pPr>
            <a:r>
              <a:rPr lang="en-US" dirty="0">
                <a:solidFill>
                  <a:schemeClr val="bg1"/>
                </a:solidFill>
              </a:rPr>
              <a:t>NDOW has focused on monitoring endangered species </a:t>
            </a:r>
            <a:r>
              <a:rPr lang="en-US" b="1" dirty="0">
                <a:solidFill>
                  <a:schemeClr val="bg1"/>
                </a:solidFill>
              </a:rPr>
              <a:t>Southwest Willow Flycatcher, Yellow-billed cuckoo, and Yuma ridgeway’s rail </a:t>
            </a:r>
            <a:r>
              <a:rPr lang="en-US" dirty="0">
                <a:solidFill>
                  <a:schemeClr val="bg1"/>
                </a:solidFill>
              </a:rPr>
              <a:t>in the past, and is anticipated to focus on them in the future </a:t>
            </a:r>
            <a:r>
              <a:rPr lang="en-US" dirty="0">
                <a:solidFill>
                  <a:srgbClr val="FFFF00"/>
                </a:solidFill>
              </a:rPr>
              <a:t>using traditional and new/varied techniques</a:t>
            </a:r>
          </a:p>
          <a:p>
            <a:pPr marL="0" indent="0">
              <a:buNone/>
            </a:pPr>
            <a:endParaRPr lang="en-US" dirty="0">
              <a:solidFill>
                <a:srgbClr val="FFFF00"/>
              </a:solidFill>
            </a:endParaRPr>
          </a:p>
          <a:p>
            <a:r>
              <a:rPr lang="en-US" b="1" i="1" dirty="0">
                <a:solidFill>
                  <a:schemeClr val="bg1"/>
                </a:solidFill>
              </a:rPr>
              <a:t>Call-broadcast surveys &amp; nest detection</a:t>
            </a:r>
          </a:p>
          <a:p>
            <a:r>
              <a:rPr lang="en-US" b="1" i="1" dirty="0">
                <a:solidFill>
                  <a:schemeClr val="bg1"/>
                </a:solidFill>
              </a:rPr>
              <a:t>Acoustic detection</a:t>
            </a:r>
            <a:endParaRPr lang="en-US" b="1" i="1" dirty="0">
              <a:solidFill>
                <a:srgbClr val="FFFF00"/>
              </a:solidFill>
            </a:endParaRPr>
          </a:p>
        </p:txBody>
      </p:sp>
    </p:spTree>
    <p:extLst>
      <p:ext uri="{BB962C8B-B14F-4D97-AF65-F5344CB8AC3E}">
        <p14:creationId xmlns:p14="http://schemas.microsoft.com/office/powerpoint/2010/main" val="4127742015"/>
      </p:ext>
    </p:extLst>
  </p:cSld>
  <p:clrMapOvr>
    <a:masterClrMapping/>
  </p:clrMapOvr>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5285</TotalTime>
  <Words>1040</Words>
  <Application>Microsoft Office PowerPoint</Application>
  <PresentationFormat>Widescreen</PresentationFormat>
  <Paragraphs>165</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Amasis MT Pro Black</vt:lpstr>
      <vt:lpstr>Arial</vt:lpstr>
      <vt:lpstr>Calibri</vt:lpstr>
      <vt:lpstr>Gill Sans MT</vt:lpstr>
      <vt:lpstr>Seaford</vt:lpstr>
      <vt:lpstr>Wingdings 2</vt:lpstr>
      <vt:lpstr>Dividend</vt:lpstr>
      <vt:lpstr>State of the Birds in Nevada</vt:lpstr>
      <vt:lpstr>SWAP update</vt:lpstr>
      <vt:lpstr>SWAP update</vt:lpstr>
      <vt:lpstr>SWAP update</vt:lpstr>
      <vt:lpstr>Golden eagle permit</vt:lpstr>
      <vt:lpstr>Winter Raptor  Long-term monitoring</vt:lpstr>
      <vt:lpstr>Winter Raptor  Long-term monitoring</vt:lpstr>
      <vt:lpstr>Winter Raptor  Long-term monitoring</vt:lpstr>
      <vt:lpstr>Threatened &amp; Endangered birds surveys</vt:lpstr>
      <vt:lpstr>Yellow-billed Cuckoo</vt:lpstr>
      <vt:lpstr>Shorebird biannual surveys </vt:lpstr>
      <vt:lpstr>Rosy Finch Counts</vt:lpstr>
      <vt:lpstr>QUESTIONS</vt:lpstr>
      <vt:lpstr>Community Science update –</vt:lpstr>
      <vt:lpstr>Wildlife Discovery Trail </vt:lpstr>
      <vt:lpstr>Wildlife Discovery Trail </vt:lpstr>
      <vt:lpstr>Wildlife Discovery Trail </vt:lpstr>
      <vt:lpstr>Wildlife Discovery Trail </vt:lpstr>
      <vt:lpstr>Wildlife Discovery Trail </vt:lpstr>
      <vt:lpstr>QUESTIONS</vt:lpstr>
      <vt:lpstr>Breeding bird surveys</vt:lpstr>
      <vt:lpstr>Breeding Bird Survey</vt:lpstr>
      <vt:lpstr>Breeding Bird Survey</vt:lpstr>
      <vt:lpstr>Breeding Bird Survey</vt:lpstr>
      <vt:lpstr>Breeding Bird Survey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Birds in Nevada</dc:title>
  <dc:creator>Matt H. Flores</dc:creator>
  <cp:lastModifiedBy>Jessica Brooks</cp:lastModifiedBy>
  <cp:revision>27</cp:revision>
  <dcterms:created xsi:type="dcterms:W3CDTF">2023-04-03T14:29:42Z</dcterms:created>
  <dcterms:modified xsi:type="dcterms:W3CDTF">2023-09-18T19:57:29Z</dcterms:modified>
</cp:coreProperties>
</file>