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17"/>
  </p:notesMasterIdLst>
  <p:handoutMasterIdLst>
    <p:handoutMasterId r:id="rId18"/>
  </p:handoutMasterIdLst>
  <p:sldIdLst>
    <p:sldId id="256" r:id="rId5"/>
    <p:sldId id="311" r:id="rId6"/>
    <p:sldId id="293" r:id="rId7"/>
    <p:sldId id="292" r:id="rId8"/>
    <p:sldId id="283" r:id="rId9"/>
    <p:sldId id="299" r:id="rId10"/>
    <p:sldId id="305" r:id="rId11"/>
    <p:sldId id="310" r:id="rId12"/>
    <p:sldId id="312" r:id="rId13"/>
    <p:sldId id="290" r:id="rId14"/>
    <p:sldId id="313" r:id="rId15"/>
    <p:sldId id="314" r:id="rId1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1C1"/>
    <a:srgbClr val="B7CCFB"/>
    <a:srgbClr val="003366"/>
    <a:srgbClr val="3366CC"/>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35A52-DB73-46CA-B463-CDBB6002207C}" v="10" dt="2021-02-03T16:29:47.193"/>
    <p1510:client id="{4B12BC0C-D2BB-4D61-9FB4-D57A67F9127D}" v="52" dt="2021-01-25T21:45:35.987"/>
    <p1510:client id="{79BCAE05-F068-44EC-9C17-7B6F5695A854}" v="154" dt="2021-02-03T16:42:49.671"/>
    <p1510:client id="{A54B1F2E-163E-065D-00B3-E8D59D79465D}" v="376" dt="2021-02-03T21:32:31.222"/>
    <p1510:client id="{D71ADE05-13EA-475D-AD23-DEB9155E7505}" v="183" dt="2021-02-03T21:43:50.814"/>
    <p1510:client id="{DD64438B-F0B4-4B4E-83D5-53C1CA9D322D}" v="218" dt="2021-01-28T01:14:33.726"/>
    <p1510:client id="{F2B133F5-4B5F-447E-A7F6-77FF6CC7EBEB}" v="438" dt="2021-01-28T00:00:48.976"/>
    <p1510:client id="{F3596A4B-89C4-4615-AAB3-2E2CB0A832DD}" v="39" dt="2021-02-03T16:58:33.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78" autoAdjust="0"/>
  </p:normalViewPr>
  <p:slideViewPr>
    <p:cSldViewPr>
      <p:cViewPr varScale="1">
        <p:scale>
          <a:sx n="53" d="100"/>
          <a:sy n="53" d="100"/>
        </p:scale>
        <p:origin x="189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1910" cy="46498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331" y="1"/>
            <a:ext cx="2981910" cy="464981"/>
          </a:xfrm>
          <a:prstGeom prst="rect">
            <a:avLst/>
          </a:prstGeom>
        </p:spPr>
        <p:txBody>
          <a:bodyPr vert="horz" lIns="91440" tIns="45720" rIns="91440" bIns="45720" rtlCol="0"/>
          <a:lstStyle>
            <a:lvl1pPr algn="r">
              <a:defRPr sz="1200"/>
            </a:lvl1pPr>
          </a:lstStyle>
          <a:p>
            <a:fld id="{CD6BDC79-464C-4175-A884-C9A5C85684BE}" type="datetimeFigureOut">
              <a:rPr lang="en-US" smtClean="0"/>
              <a:t>11/11/2021</a:t>
            </a:fld>
            <a:endParaRPr lang="en-US"/>
          </a:p>
        </p:txBody>
      </p:sp>
      <p:sp>
        <p:nvSpPr>
          <p:cNvPr id="4" name="Footer Placeholder 3"/>
          <p:cNvSpPr>
            <a:spLocks noGrp="1"/>
          </p:cNvSpPr>
          <p:nvPr>
            <p:ph type="ftr" sz="quarter" idx="2"/>
          </p:nvPr>
        </p:nvSpPr>
        <p:spPr>
          <a:xfrm>
            <a:off x="1" y="8829822"/>
            <a:ext cx="2981910" cy="46498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331" y="8829822"/>
            <a:ext cx="2981910" cy="464981"/>
          </a:xfrm>
          <a:prstGeom prst="rect">
            <a:avLst/>
          </a:prstGeom>
        </p:spPr>
        <p:txBody>
          <a:bodyPr vert="horz" lIns="91440" tIns="45720" rIns="91440" bIns="45720" rtlCol="0" anchor="b"/>
          <a:lstStyle>
            <a:lvl1pPr algn="r">
              <a:defRPr sz="1200"/>
            </a:lvl1pPr>
          </a:lstStyle>
          <a:p>
            <a:fld id="{C6356C2E-B2AA-4888-8BB6-764037F8BE1E}" type="slidenum">
              <a:rPr lang="en-US" smtClean="0"/>
              <a:t>‹#›</a:t>
            </a:fld>
            <a:endParaRPr lang="en-US"/>
          </a:p>
        </p:txBody>
      </p:sp>
    </p:spTree>
    <p:extLst>
      <p:ext uri="{BB962C8B-B14F-4D97-AF65-F5344CB8AC3E}">
        <p14:creationId xmlns:p14="http://schemas.microsoft.com/office/powerpoint/2010/main" val="2846152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2485" tIns="46243" rIns="92485" bIns="46243" rtlCol="0"/>
          <a:lstStyle>
            <a:lvl1pPr algn="r">
              <a:defRPr sz="1200"/>
            </a:lvl1pPr>
          </a:lstStyle>
          <a:p>
            <a:fld id="{AC59D09D-3AAE-49C2-8494-90FCC6061CB1}" type="datetimeFigureOut">
              <a:rPr lang="en-US" smtClean="0"/>
              <a:pPr/>
              <a:t>11/11/2021</a:t>
            </a:fld>
            <a:endParaRPr lang="en-US"/>
          </a:p>
        </p:txBody>
      </p:sp>
      <p:sp>
        <p:nvSpPr>
          <p:cNvPr id="4" name="Slide Image Placeholder 3"/>
          <p:cNvSpPr>
            <a:spLocks noGrp="1" noRot="1" noChangeAspect="1"/>
          </p:cNvSpPr>
          <p:nvPr>
            <p:ph type="sldImg" idx="2"/>
          </p:nvPr>
        </p:nvSpPr>
        <p:spPr>
          <a:xfrm>
            <a:off x="1117600" y="698500"/>
            <a:ext cx="4646613" cy="3484563"/>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85" tIns="46243" rIns="92485" bIns="462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2982119" cy="464820"/>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6"/>
            <a:ext cx="2982119" cy="464820"/>
          </a:xfrm>
          <a:prstGeom prst="rect">
            <a:avLst/>
          </a:prstGeom>
        </p:spPr>
        <p:txBody>
          <a:bodyPr vert="horz" lIns="92485" tIns="46243" rIns="92485" bIns="46243" rtlCol="0" anchor="b"/>
          <a:lstStyle>
            <a:lvl1pPr algn="r">
              <a:defRPr sz="1200"/>
            </a:lvl1pPr>
          </a:lstStyle>
          <a:p>
            <a:fld id="{8DCA05E0-B7FA-45EE-A2B5-309CBBEAD5B4}" type="slidenum">
              <a:rPr lang="en-US" smtClean="0"/>
              <a:pPr/>
              <a:t>‹#›</a:t>
            </a:fld>
            <a:endParaRPr lang="en-US"/>
          </a:p>
        </p:txBody>
      </p:sp>
    </p:spTree>
    <p:extLst>
      <p:ext uri="{BB962C8B-B14F-4D97-AF65-F5344CB8AC3E}">
        <p14:creationId xmlns:p14="http://schemas.microsoft.com/office/powerpoint/2010/main" val="1109870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Thank you so much for the opportunity to come over and share a bit about what we have going on in Nevada. I know most of you but my name is Susan Abele, and I’m the State Coordinator</a:t>
            </a:r>
            <a:r>
              <a:rPr lang="en-US" baseline="0" dirty="0"/>
              <a:t> for the Partners Program in Nevada. I am based in the Reno Fish and Wildlife Office which is an Ecological Services office. I have prepared some slides to share with you a bit about the state of Nevada, the Great Basin, and the work we have been doing with private landowners.</a:t>
            </a:r>
            <a:endParaRPr lang="en-US" dirty="0"/>
          </a:p>
        </p:txBody>
      </p:sp>
      <p:sp>
        <p:nvSpPr>
          <p:cNvPr id="4" name="Slide Number Placeholder 3"/>
          <p:cNvSpPr>
            <a:spLocks noGrp="1"/>
          </p:cNvSpPr>
          <p:nvPr>
            <p:ph type="sldNum" sz="quarter" idx="10"/>
          </p:nvPr>
        </p:nvSpPr>
        <p:spPr/>
        <p:txBody>
          <a:bodyPr/>
          <a:lstStyle/>
          <a:p>
            <a:fld id="{8DCA05E0-B7FA-45EE-A2B5-309CBBEAD5B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Funding</a:t>
            </a:r>
            <a:r>
              <a:rPr lang="en-US" baseline="0"/>
              <a:t> is cost-share</a:t>
            </a:r>
          </a:p>
          <a:p>
            <a:endParaRPr lang="en-US" dirty="0"/>
          </a:p>
        </p:txBody>
      </p:sp>
      <p:sp>
        <p:nvSpPr>
          <p:cNvPr id="4" name="Slide Number Placeholder 3"/>
          <p:cNvSpPr>
            <a:spLocks noGrp="1"/>
          </p:cNvSpPr>
          <p:nvPr>
            <p:ph type="sldNum" sz="quarter" idx="5"/>
          </p:nvPr>
        </p:nvSpPr>
        <p:spPr/>
        <p:txBody>
          <a:bodyPr/>
          <a:lstStyle/>
          <a:p>
            <a:fld id="{8DCA05E0-B7FA-45EE-A2B5-309CBBEAD5B4}" type="slidenum">
              <a:rPr lang="en-US" smtClean="0"/>
              <a:pPr/>
              <a:t>2</a:t>
            </a:fld>
            <a:endParaRPr lang="en-US"/>
          </a:p>
        </p:txBody>
      </p:sp>
    </p:spTree>
    <p:extLst>
      <p:ext uri="{BB962C8B-B14F-4D97-AF65-F5344CB8AC3E}">
        <p14:creationId xmlns:p14="http://schemas.microsoft.com/office/powerpoint/2010/main" val="365071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a:t>
            </a:r>
            <a:r>
              <a:rPr lang="en-US" baseline="0" dirty="0"/>
              <a:t> question, Nevada is a public lands state. We have over 86% publicly managed lands. The Bureau of Land Management and U.S. Forest Service, along with the military, are the major land managers. We also have 9 Wildlife Refuges.</a:t>
            </a:r>
          </a:p>
          <a:p>
            <a:endParaRPr lang="en-US" baseline="0" dirty="0"/>
          </a:p>
          <a:p>
            <a:r>
              <a:rPr lang="en-US" baseline="0" dirty="0"/>
              <a:t>Major industries include gaming, tourism, mining and manufacturing. Nevada produces the most gold in the country and is 4</a:t>
            </a:r>
            <a:r>
              <a:rPr lang="en-US" baseline="30000" dirty="0"/>
              <a:t>th</a:t>
            </a:r>
            <a:r>
              <a:rPr lang="en-US" baseline="0" dirty="0"/>
              <a:t> in the world.</a:t>
            </a:r>
          </a:p>
          <a:p>
            <a:endParaRPr lang="en-US" baseline="0" dirty="0"/>
          </a:p>
          <a:p>
            <a:r>
              <a:rPr lang="en-US" baseline="0" dirty="0"/>
              <a:t>Public lands also support recreation, hunting &amp; fishing, and livestock grazing.</a:t>
            </a:r>
            <a:endParaRPr lang="en-US" dirty="0"/>
          </a:p>
        </p:txBody>
      </p:sp>
      <p:sp>
        <p:nvSpPr>
          <p:cNvPr id="4" name="Slide Number Placeholder 3"/>
          <p:cNvSpPr>
            <a:spLocks noGrp="1"/>
          </p:cNvSpPr>
          <p:nvPr>
            <p:ph type="sldNum" sz="quarter" idx="10"/>
          </p:nvPr>
        </p:nvSpPr>
        <p:spPr/>
        <p:txBody>
          <a:bodyPr/>
          <a:lstStyle/>
          <a:p>
            <a:fld id="{8DCA05E0-B7FA-45EE-A2B5-309CBBEAD5B4}" type="slidenum">
              <a:rPr lang="en-US" smtClean="0"/>
              <a:pPr/>
              <a:t>3</a:t>
            </a:fld>
            <a:endParaRPr lang="en-US"/>
          </a:p>
        </p:txBody>
      </p:sp>
    </p:spTree>
    <p:extLst>
      <p:ext uri="{BB962C8B-B14F-4D97-AF65-F5344CB8AC3E}">
        <p14:creationId xmlns:p14="http://schemas.microsoft.com/office/powerpoint/2010/main" val="1507363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crew in Nevada includes four of us fully funded by PFW. Christiana</a:t>
            </a:r>
            <a:r>
              <a:rPr lang="en-US" baseline="0" dirty="0"/>
              <a:t> Manville is based in the Southern Nevada FWO in Las Vegas. I am in Reno and William Kutosky is our PFW biologist in Elko which is in northeast Nevada. Michelle Hunt is a shared employee with ES in Reno and much of her work has included Connecting People with Nature and youth engagement through schoolyard habitats or outreach events.</a:t>
            </a:r>
            <a:endParaRPr lang="en-US" dirty="0"/>
          </a:p>
        </p:txBody>
      </p:sp>
      <p:sp>
        <p:nvSpPr>
          <p:cNvPr id="4" name="Slide Number Placeholder 3"/>
          <p:cNvSpPr>
            <a:spLocks noGrp="1"/>
          </p:cNvSpPr>
          <p:nvPr>
            <p:ph type="sldNum" sz="quarter" idx="10"/>
          </p:nvPr>
        </p:nvSpPr>
        <p:spPr/>
        <p:txBody>
          <a:bodyPr/>
          <a:lstStyle/>
          <a:p>
            <a:fld id="{8DCA05E0-B7FA-45EE-A2B5-309CBBEAD5B4}" type="slidenum">
              <a:rPr lang="en-US" smtClean="0"/>
              <a:pPr/>
              <a:t>4</a:t>
            </a:fld>
            <a:endParaRPr lang="en-US"/>
          </a:p>
        </p:txBody>
      </p:sp>
    </p:spTree>
    <p:extLst>
      <p:ext uri="{BB962C8B-B14F-4D97-AF65-F5344CB8AC3E}">
        <p14:creationId xmlns:p14="http://schemas.microsoft.com/office/powerpoint/2010/main" val="588504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most recent Strategic</a:t>
            </a:r>
            <a:r>
              <a:rPr lang="en-US" baseline="0" dirty="0"/>
              <a:t> Plan, we have set objectives and performance metrics for what we have called landscape targets which include sagebrush uplands, wet meadows, intermountain rivers and streams, endemic aquatic species, pollinators/monarchs, and flood irrigated meadows. I have binned our efforts into what we are spending 80% of our time on versus the 20% and our performance metrics represent that.</a:t>
            </a:r>
            <a:endParaRPr lang="en-US" dirty="0"/>
          </a:p>
        </p:txBody>
      </p:sp>
      <p:sp>
        <p:nvSpPr>
          <p:cNvPr id="4" name="Slide Number Placeholder 3"/>
          <p:cNvSpPr>
            <a:spLocks noGrp="1"/>
          </p:cNvSpPr>
          <p:nvPr>
            <p:ph type="sldNum" sz="quarter" idx="10"/>
          </p:nvPr>
        </p:nvSpPr>
        <p:spPr/>
        <p:txBody>
          <a:bodyPr/>
          <a:lstStyle/>
          <a:p>
            <a:fld id="{8DCA05E0-B7FA-45EE-A2B5-309CBBEAD5B4}" type="slidenum">
              <a:rPr lang="en-US" smtClean="0"/>
              <a:pPr/>
              <a:t>5</a:t>
            </a:fld>
            <a:endParaRPr lang="en-US"/>
          </a:p>
        </p:txBody>
      </p:sp>
    </p:spTree>
    <p:extLst>
      <p:ext uri="{BB962C8B-B14F-4D97-AF65-F5344CB8AC3E}">
        <p14:creationId xmlns:p14="http://schemas.microsoft.com/office/powerpoint/2010/main" val="160862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rolling along with our</a:t>
            </a:r>
            <a:r>
              <a:rPr lang="en-US" baseline="0" dirty="0"/>
              <a:t> work when out came our new priority from the Secretary. This map represents the Great Basin, Mojave Desert, and other Region 8 PFW focus areas. On top of that are the priority areas identified in the State Action Plans for SO 3362. You can see in Nevada that none overlap the Mojave Focus Area but there is quite a bit of overlap with the Great Basin Focus Area. Fortunately, our Elko biologist is collocated with the Nevada Department of Wildlife and we were poised to develop some good project proposals for the FY19 funding that was available through Headquarters.</a:t>
            </a:r>
            <a:endParaRPr lang="en-US" dirty="0"/>
          </a:p>
        </p:txBody>
      </p:sp>
      <p:sp>
        <p:nvSpPr>
          <p:cNvPr id="4" name="Slide Number Placeholder 3"/>
          <p:cNvSpPr>
            <a:spLocks noGrp="1"/>
          </p:cNvSpPr>
          <p:nvPr>
            <p:ph type="sldNum" sz="quarter" idx="10"/>
          </p:nvPr>
        </p:nvSpPr>
        <p:spPr/>
        <p:txBody>
          <a:bodyPr/>
          <a:lstStyle/>
          <a:p>
            <a:fld id="{8DCA05E0-B7FA-45EE-A2B5-309CBBEAD5B4}" type="slidenum">
              <a:rPr lang="en-US" smtClean="0"/>
              <a:pPr/>
              <a:t>6</a:t>
            </a:fld>
            <a:endParaRPr lang="en-US"/>
          </a:p>
        </p:txBody>
      </p:sp>
    </p:spTree>
    <p:extLst>
      <p:ext uri="{BB962C8B-B14F-4D97-AF65-F5344CB8AC3E}">
        <p14:creationId xmlns:p14="http://schemas.microsoft.com/office/powerpoint/2010/main" val="128315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thought I’d highlight a few things we are doing that are more novel, at least for what we’ve typically done in Nevada.</a:t>
            </a:r>
          </a:p>
          <a:p>
            <a:endParaRPr lang="en-US" baseline="0" dirty="0"/>
          </a:p>
          <a:p>
            <a:r>
              <a:rPr lang="en-US" baseline="0" dirty="0"/>
              <a:t>I just mentioned this work on the previous slide. In NE NV, we are working with a private landowner, NDOW, and the Forest Service to treat </a:t>
            </a:r>
            <a:r>
              <a:rPr lang="en-US" baseline="0" dirty="0" err="1"/>
              <a:t>medusahead</a:t>
            </a:r>
            <a:r>
              <a:rPr lang="en-US" baseline="0" dirty="0"/>
              <a:t> which is one of our nasty invasive annual grasses. We are using a new herbicide that has shown, in small trials, promising results. [fill in rest from William]</a:t>
            </a:r>
            <a:endParaRPr lang="en-US" dirty="0"/>
          </a:p>
        </p:txBody>
      </p:sp>
      <p:sp>
        <p:nvSpPr>
          <p:cNvPr id="4" name="Slide Number Placeholder 3"/>
          <p:cNvSpPr>
            <a:spLocks noGrp="1"/>
          </p:cNvSpPr>
          <p:nvPr>
            <p:ph type="sldNum" sz="quarter" idx="10"/>
          </p:nvPr>
        </p:nvSpPr>
        <p:spPr/>
        <p:txBody>
          <a:bodyPr/>
          <a:lstStyle/>
          <a:p>
            <a:fld id="{8DCA05E0-B7FA-45EE-A2B5-309CBBEAD5B4}" type="slidenum">
              <a:rPr lang="en-US" smtClean="0"/>
              <a:pPr/>
              <a:t>7</a:t>
            </a:fld>
            <a:endParaRPr lang="en-US"/>
          </a:p>
        </p:txBody>
      </p:sp>
    </p:spTree>
    <p:extLst>
      <p:ext uri="{BB962C8B-B14F-4D97-AF65-F5344CB8AC3E}">
        <p14:creationId xmlns:p14="http://schemas.microsoft.com/office/powerpoint/2010/main" val="3842817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thought I’d highlight a few things we are doing that are more novel, at least for what we’ve typically done in Nevada.</a:t>
            </a:r>
          </a:p>
          <a:p>
            <a:endParaRPr lang="en-US" baseline="0" dirty="0"/>
          </a:p>
          <a:p>
            <a:r>
              <a:rPr lang="en-US" baseline="0" dirty="0"/>
              <a:t>I just mentioned this work on the previous slide. In NE NV, we are working with a private landowner, NDOW, and the Forest Service to treat </a:t>
            </a:r>
            <a:r>
              <a:rPr lang="en-US" baseline="0" dirty="0" err="1"/>
              <a:t>medusahead</a:t>
            </a:r>
            <a:r>
              <a:rPr lang="en-US" baseline="0" dirty="0"/>
              <a:t> which is one of our nasty invasive annual grasses. We are using a new herbicide that has shown, in small trials, promising results. [fill in rest from William]</a:t>
            </a:r>
            <a:endParaRPr lang="en-US" dirty="0"/>
          </a:p>
        </p:txBody>
      </p:sp>
      <p:sp>
        <p:nvSpPr>
          <p:cNvPr id="4" name="Slide Number Placeholder 3"/>
          <p:cNvSpPr>
            <a:spLocks noGrp="1"/>
          </p:cNvSpPr>
          <p:nvPr>
            <p:ph type="sldNum" sz="quarter" idx="10"/>
          </p:nvPr>
        </p:nvSpPr>
        <p:spPr/>
        <p:txBody>
          <a:bodyPr/>
          <a:lstStyle/>
          <a:p>
            <a:fld id="{8DCA05E0-B7FA-45EE-A2B5-309CBBEAD5B4}" type="slidenum">
              <a:rPr lang="en-US" smtClean="0"/>
              <a:pPr/>
              <a:t>9</a:t>
            </a:fld>
            <a:endParaRPr lang="en-US"/>
          </a:p>
        </p:txBody>
      </p:sp>
    </p:spTree>
    <p:extLst>
      <p:ext uri="{BB962C8B-B14F-4D97-AF65-F5344CB8AC3E}">
        <p14:creationId xmlns:p14="http://schemas.microsoft.com/office/powerpoint/2010/main" val="666197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private landowners are our number one partner! </a:t>
            </a:r>
            <a:r>
              <a:rPr lang="en-US" dirty="0"/>
              <a:t>It’s not a large community but we do have a lot of good partnerships in Nevada.</a:t>
            </a:r>
            <a:r>
              <a:rPr lang="en-US" baseline="0" dirty="0"/>
              <a:t> Over the 8 years I’ve been here, we are collaborating more and more on projects and I hopeful this will continue into the future.</a:t>
            </a:r>
            <a:endParaRPr lang="en-US" dirty="0"/>
          </a:p>
        </p:txBody>
      </p:sp>
      <p:sp>
        <p:nvSpPr>
          <p:cNvPr id="4" name="Slide Number Placeholder 3"/>
          <p:cNvSpPr>
            <a:spLocks noGrp="1"/>
          </p:cNvSpPr>
          <p:nvPr>
            <p:ph type="sldNum" sz="quarter" idx="10"/>
          </p:nvPr>
        </p:nvSpPr>
        <p:spPr/>
        <p:txBody>
          <a:bodyPr/>
          <a:lstStyle/>
          <a:p>
            <a:fld id="{8DCA05E0-B7FA-45EE-A2B5-309CBBEAD5B4}" type="slidenum">
              <a:rPr lang="en-US" smtClean="0"/>
              <a:pPr/>
              <a:t>10</a:t>
            </a:fld>
            <a:endParaRPr lang="en-US"/>
          </a:p>
        </p:txBody>
      </p:sp>
    </p:spTree>
    <p:extLst>
      <p:ext uri="{BB962C8B-B14F-4D97-AF65-F5344CB8AC3E}">
        <p14:creationId xmlns:p14="http://schemas.microsoft.com/office/powerpoint/2010/main" val="2008152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144B61-7F5D-4FE9-85BF-B957134327F2}"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00B8C-9CC0-47FD-9329-1A5537075AE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44B61-7F5D-4FE9-85BF-B957134327F2}"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00B8C-9CC0-47FD-9329-1A5537075AE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44B61-7F5D-4FE9-85BF-B957134327F2}"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00B8C-9CC0-47FD-9329-1A5537075AE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44B61-7F5D-4FE9-85BF-B957134327F2}"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00B8C-9CC0-47FD-9329-1A5537075AE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44B61-7F5D-4FE9-85BF-B957134327F2}"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00B8C-9CC0-47FD-9329-1A5537075AE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144B61-7F5D-4FE9-85BF-B957134327F2}"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00B8C-9CC0-47FD-9329-1A5537075AE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144B61-7F5D-4FE9-85BF-B957134327F2}" type="datetimeFigureOut">
              <a:rPr lang="en-US" smtClean="0"/>
              <a:pPr/>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700B8C-9CC0-47FD-9329-1A5537075AE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144B61-7F5D-4FE9-85BF-B957134327F2}" type="datetimeFigureOut">
              <a:rPr lang="en-US" smtClean="0"/>
              <a:pPr/>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700B8C-9CC0-47FD-9329-1A5537075A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44B61-7F5D-4FE9-85BF-B957134327F2}" type="datetimeFigureOut">
              <a:rPr lang="en-US" smtClean="0"/>
              <a:pPr/>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700B8C-9CC0-47FD-9329-1A5537075A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44B61-7F5D-4FE9-85BF-B957134327F2}"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00B8C-9CC0-47FD-9329-1A5537075AE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44B61-7F5D-4FE9-85BF-B957134327F2}"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00B8C-9CC0-47FD-9329-1A5537075AE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44B61-7F5D-4FE9-85BF-B957134327F2}" type="datetimeFigureOut">
              <a:rPr lang="en-US" smtClean="0"/>
              <a:pPr/>
              <a:t>11/11/2021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00B8C-9CC0-47FD-9329-1A5537075AE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jpeg"/><Relationship Id="rId18" Type="http://schemas.openxmlformats.org/officeDocument/2006/relationships/image" Target="../media/image40.gif"/><Relationship Id="rId3" Type="http://schemas.openxmlformats.org/officeDocument/2006/relationships/image" Target="../media/image25.jpeg"/><Relationship Id="rId21" Type="http://schemas.openxmlformats.org/officeDocument/2006/relationships/image" Target="../media/image43.gif"/><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png"/><Relationship Id="rId25" Type="http://schemas.openxmlformats.org/officeDocument/2006/relationships/image" Target="../media/image46.jpeg"/><Relationship Id="rId2" Type="http://schemas.openxmlformats.org/officeDocument/2006/relationships/notesSlide" Target="../notesSlides/notesSlide9.xml"/><Relationship Id="rId16" Type="http://schemas.openxmlformats.org/officeDocument/2006/relationships/image" Target="../media/image38.jpg"/><Relationship Id="rId20"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28.jpg"/><Relationship Id="rId11" Type="http://schemas.openxmlformats.org/officeDocument/2006/relationships/image" Target="../media/image33.png"/><Relationship Id="rId24" Type="http://schemas.openxmlformats.org/officeDocument/2006/relationships/image" Target="../media/image2.png"/><Relationship Id="rId5" Type="http://schemas.openxmlformats.org/officeDocument/2006/relationships/image" Target="../media/image27.png"/><Relationship Id="rId15" Type="http://schemas.openxmlformats.org/officeDocument/2006/relationships/image" Target="../media/image37.jpeg"/><Relationship Id="rId23" Type="http://schemas.openxmlformats.org/officeDocument/2006/relationships/image" Target="../media/image45.jpeg"/><Relationship Id="rId10" Type="http://schemas.openxmlformats.org/officeDocument/2006/relationships/image" Target="../media/image32.png"/><Relationship Id="rId19" Type="http://schemas.openxmlformats.org/officeDocument/2006/relationships/image" Target="../media/image41.jpeg"/><Relationship Id="rId4" Type="http://schemas.openxmlformats.org/officeDocument/2006/relationships/image" Target="../media/image26.jpg"/><Relationship Id="rId9" Type="http://schemas.openxmlformats.org/officeDocument/2006/relationships/image" Target="../media/image31.gif"/><Relationship Id="rId14" Type="http://schemas.openxmlformats.org/officeDocument/2006/relationships/image" Target="../media/image36.gif"/><Relationship Id="rId22" Type="http://schemas.openxmlformats.org/officeDocument/2006/relationships/image" Target="../media/image4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304800" y="533400"/>
            <a:ext cx="8531352" cy="5102352"/>
          </a:xfrm>
          <a:noFill/>
        </p:spPr>
        <p:txBody>
          <a:bodyPr vert="horz" lIns="91440" tIns="45720" rIns="91440" bIns="45720" rtlCol="0" anchor="t">
            <a:normAutofit lnSpcReduction="10000"/>
          </a:bodyPr>
          <a:lstStyle/>
          <a:p>
            <a:pPr algn="l"/>
            <a:endParaRPr lang="en-US" sz="2800" i="1" dirty="0">
              <a:solidFill>
                <a:schemeClr val="tx1"/>
              </a:solidFill>
              <a:latin typeface="Calibri" pitchFamily="34" charset="0"/>
              <a:cs typeface="Arial" pitchFamily="34" charset="0"/>
            </a:endParaRPr>
          </a:p>
          <a:p>
            <a:pPr algn="l"/>
            <a:endParaRPr lang="en-US" sz="2800" i="1" dirty="0">
              <a:solidFill>
                <a:schemeClr val="tx1"/>
              </a:solidFill>
              <a:latin typeface="Calibri" pitchFamily="34" charset="0"/>
              <a:cs typeface="Arial" pitchFamily="34" charset="0"/>
            </a:endParaRPr>
          </a:p>
          <a:p>
            <a:pPr algn="l"/>
            <a:endParaRPr lang="en-US" sz="2800" i="1" dirty="0">
              <a:solidFill>
                <a:schemeClr val="tx1"/>
              </a:solidFill>
              <a:latin typeface="Calibri" pitchFamily="34" charset="0"/>
              <a:cs typeface="Arial" pitchFamily="34" charset="0"/>
            </a:endParaRPr>
          </a:p>
          <a:p>
            <a:pPr algn="l"/>
            <a:endParaRPr lang="en-US" sz="2800" i="1" dirty="0">
              <a:solidFill>
                <a:schemeClr val="tx1"/>
              </a:solidFill>
              <a:latin typeface="Calibri" pitchFamily="34" charset="0"/>
              <a:cs typeface="Arial" pitchFamily="34" charset="0"/>
            </a:endParaRPr>
          </a:p>
          <a:p>
            <a:pPr algn="l"/>
            <a:endParaRPr lang="en-US" sz="2800" i="1" dirty="0">
              <a:solidFill>
                <a:schemeClr val="tx1"/>
              </a:solidFill>
              <a:latin typeface="Calibri" pitchFamily="34" charset="0"/>
              <a:cs typeface="Arial" pitchFamily="34" charset="0"/>
            </a:endParaRPr>
          </a:p>
          <a:p>
            <a:pPr algn="l"/>
            <a:endParaRPr lang="en-US" sz="2800" i="1" dirty="0">
              <a:solidFill>
                <a:schemeClr val="tx1"/>
              </a:solidFill>
              <a:latin typeface="Calibri" pitchFamily="34" charset="0"/>
              <a:cs typeface="Arial" pitchFamily="34" charset="0"/>
            </a:endParaRPr>
          </a:p>
          <a:p>
            <a:pPr algn="l"/>
            <a:endParaRPr lang="en-US" sz="2800" i="1" dirty="0">
              <a:solidFill>
                <a:schemeClr val="tx1"/>
              </a:solidFill>
              <a:latin typeface="Calibri" pitchFamily="34" charset="0"/>
              <a:cs typeface="Arial" pitchFamily="34" charset="0"/>
            </a:endParaRPr>
          </a:p>
          <a:p>
            <a:pPr algn="l"/>
            <a:endParaRPr lang="en-US" sz="2800" i="1" dirty="0">
              <a:solidFill>
                <a:schemeClr val="tx1"/>
              </a:solidFill>
              <a:latin typeface="Calibri" pitchFamily="34" charset="0"/>
              <a:cs typeface="Arial" pitchFamily="34" charset="0"/>
            </a:endParaRPr>
          </a:p>
          <a:p>
            <a:r>
              <a:rPr lang="en-US" sz="2800" i="1" dirty="0">
                <a:solidFill>
                  <a:schemeClr val="bg1"/>
                </a:solidFill>
                <a:latin typeface="Calibri"/>
                <a:cs typeface="Arial"/>
              </a:rPr>
              <a:t>Christiana Manville and Susan Abele </a:t>
            </a:r>
          </a:p>
          <a:p>
            <a:r>
              <a:rPr lang="en-US" sz="2800" i="1" dirty="0">
                <a:solidFill>
                  <a:schemeClr val="bg1"/>
                </a:solidFill>
                <a:latin typeface="Calibri"/>
                <a:cs typeface="Arial"/>
              </a:rPr>
              <a:t>U.S. Fish and Wildlife Service, Reno, Nevada</a:t>
            </a:r>
            <a:endParaRPr lang="en-US" dirty="0">
              <a:solidFill>
                <a:schemeClr val="bg1"/>
              </a:solidFill>
            </a:endParaRPr>
          </a:p>
          <a:p>
            <a:pPr algn="ctr"/>
            <a:endParaRPr lang="en-US" i="1" dirty="0">
              <a:solidFill>
                <a:schemeClr val="tx1"/>
              </a:solidFill>
              <a:latin typeface="Calibri" pitchFamily="34" charset="0"/>
              <a:cs typeface="Arial" pitchFamily="34" charset="0"/>
            </a:endParaRPr>
          </a:p>
        </p:txBody>
      </p:sp>
      <p:sp>
        <p:nvSpPr>
          <p:cNvPr id="2" name="Title 1"/>
          <p:cNvSpPr>
            <a:spLocks noGrp="1"/>
          </p:cNvSpPr>
          <p:nvPr>
            <p:ph type="ctrTitle"/>
          </p:nvPr>
        </p:nvSpPr>
        <p:spPr>
          <a:xfrm>
            <a:off x="304800" y="2035175"/>
            <a:ext cx="8458200" cy="1470025"/>
          </a:xfrm>
        </p:spPr>
        <p:txBody>
          <a:bodyPr>
            <a:noAutofit/>
          </a:bodyPr>
          <a:lstStyle/>
          <a:p>
            <a:br>
              <a:rPr lang="en-US" sz="4000" dirty="0">
                <a:latin typeface="Berlin Sans FB" pitchFamily="34" charset="0"/>
              </a:rPr>
            </a:br>
            <a:r>
              <a:rPr lang="en-US" sz="4000" dirty="0">
                <a:solidFill>
                  <a:schemeClr val="bg1"/>
                </a:solidFill>
                <a:latin typeface="Berlin Sans FB" pitchFamily="34" charset="0"/>
              </a:rPr>
              <a:t>Nevada</a:t>
            </a:r>
            <a:br>
              <a:rPr lang="en-US" sz="4000" dirty="0">
                <a:solidFill>
                  <a:schemeClr val="bg1"/>
                </a:solidFill>
                <a:latin typeface="Berlin Sans FB" pitchFamily="34" charset="0"/>
              </a:rPr>
            </a:br>
            <a:r>
              <a:rPr lang="en-US" sz="4000" dirty="0">
                <a:solidFill>
                  <a:schemeClr val="bg1"/>
                </a:solidFill>
                <a:latin typeface="Berlin Sans FB" pitchFamily="34" charset="0"/>
              </a:rPr>
              <a:t>Partners for Fish and Wildlife Program</a:t>
            </a:r>
            <a:br>
              <a:rPr lang="en-US" sz="4000" dirty="0">
                <a:latin typeface="Berlin Sans FB" pitchFamily="34" charset="0"/>
              </a:rPr>
            </a:br>
            <a:endParaRPr lang="en-US" sz="4000" dirty="0">
              <a:latin typeface="Berlin Sans FB" pitchFamily="34" charset="0"/>
            </a:endParaRPr>
          </a:p>
        </p:txBody>
      </p:sp>
      <p:pic>
        <p:nvPicPr>
          <p:cNvPr id="9" name="Picture 8" descr="usfws_clea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6600" y="5668129"/>
            <a:ext cx="933450" cy="1113671"/>
          </a:xfrm>
          <a:prstGeom prst="rect">
            <a:avLst/>
          </a:prstGeom>
        </p:spPr>
      </p:pic>
      <p:pic>
        <p:nvPicPr>
          <p:cNvPr id="10" name="Picture 9" descr="PFW_logo.jpg"/>
          <p:cNvPicPr>
            <a:picLocks noChangeAspect="1"/>
          </p:cNvPicPr>
          <p:nvPr/>
        </p:nvPicPr>
        <p:blipFill>
          <a:blip r:embed="rId5" cstate="print"/>
          <a:stretch>
            <a:fillRect/>
          </a:stretch>
        </p:blipFill>
        <p:spPr>
          <a:xfrm>
            <a:off x="4298869" y="5668129"/>
            <a:ext cx="1358981" cy="1066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6073" y="4343400"/>
            <a:ext cx="1463040" cy="133347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53000" y="5845281"/>
            <a:ext cx="1850528" cy="98414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12724" y="3209060"/>
            <a:ext cx="1960079" cy="90574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200" y="1865278"/>
            <a:ext cx="2892776" cy="708826"/>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15324" y="4426800"/>
            <a:ext cx="1330209" cy="1139546"/>
          </a:xfrm>
          <a:prstGeom prst="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14541" y="2635181"/>
            <a:ext cx="1182821" cy="1141832"/>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2529" y="4651803"/>
            <a:ext cx="1243019" cy="1806521"/>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127415" y="5653214"/>
            <a:ext cx="1960351" cy="1176211"/>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083671" y="4426800"/>
            <a:ext cx="1861258" cy="1440974"/>
          </a:xfrm>
          <a:prstGeom prst="rect">
            <a:avLst/>
          </a:prstGeom>
        </p:spPr>
      </p:pic>
      <p:pic>
        <p:nvPicPr>
          <p:cNvPr id="12" name="Picture 1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004804" y="3275069"/>
            <a:ext cx="1078442" cy="1376734"/>
          </a:xfrm>
          <a:prstGeom prst="rect">
            <a:avLst/>
          </a:prstGeom>
        </p:spPr>
      </p:pic>
      <p:pic>
        <p:nvPicPr>
          <p:cNvPr id="13" name="Picture 1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33570" y="3213550"/>
            <a:ext cx="1093716" cy="529359"/>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6392548" y="3253889"/>
            <a:ext cx="1040241" cy="1624992"/>
          </a:xfrm>
          <a:prstGeom prst="rect">
            <a:avLst/>
          </a:prstGeom>
        </p:spPr>
      </p:pic>
      <p:pic>
        <p:nvPicPr>
          <p:cNvPr id="16" name="Picture 15"/>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6200" y="3138076"/>
            <a:ext cx="1305650" cy="1038717"/>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2362200" y="5792766"/>
            <a:ext cx="2266913" cy="1036659"/>
          </a:xfrm>
          <a:prstGeom prst="rect">
            <a:avLst/>
          </a:prstGeom>
        </p:spPr>
      </p:pic>
      <p:pic>
        <p:nvPicPr>
          <p:cNvPr id="18" name="Picture 1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956812" y="3786343"/>
            <a:ext cx="849882" cy="656914"/>
          </a:xfrm>
          <a:prstGeom prst="rect">
            <a:avLst/>
          </a:prstGeom>
        </p:spPr>
      </p:pic>
      <p:pic>
        <p:nvPicPr>
          <p:cNvPr id="11266" name="Picture 2" descr="Nevada Cattlemen's Association"/>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75618"/>
          <a:stretch/>
        </p:blipFill>
        <p:spPr bwMode="auto">
          <a:xfrm>
            <a:off x="1427497" y="4165971"/>
            <a:ext cx="1945194" cy="15172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11255" y="457200"/>
            <a:ext cx="2145916" cy="1207077"/>
          </a:xfrm>
          <a:prstGeom prst="rect">
            <a:avLst/>
          </a:prstGeom>
        </p:spPr>
      </p:pic>
      <p:pic>
        <p:nvPicPr>
          <p:cNvPr id="20" name="Picture 19"/>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528451" y="218363"/>
            <a:ext cx="1398835" cy="1865115"/>
          </a:xfrm>
          <a:prstGeom prst="rect">
            <a:avLst/>
          </a:prstGeom>
        </p:spPr>
      </p:pic>
      <p:pic>
        <p:nvPicPr>
          <p:cNvPr id="22" name="Picture 21"/>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455637" y="1350479"/>
            <a:ext cx="1966031" cy="597697"/>
          </a:xfrm>
          <a:prstGeom prst="rect">
            <a:avLst/>
          </a:prstGeom>
        </p:spPr>
      </p:pic>
      <p:pic>
        <p:nvPicPr>
          <p:cNvPr id="23" name="Picture 22"/>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5539292" y="2339372"/>
            <a:ext cx="3360432" cy="577868"/>
          </a:xfrm>
          <a:prstGeom prst="rect">
            <a:avLst/>
          </a:prstGeom>
        </p:spPr>
      </p:pic>
      <p:pic>
        <p:nvPicPr>
          <p:cNvPr id="14" name="Picture 13"/>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404445" y="5792765"/>
            <a:ext cx="863883" cy="1036659"/>
          </a:xfrm>
          <a:prstGeom prst="rect">
            <a:avLst/>
          </a:prstGeom>
        </p:spPr>
      </p:pic>
      <p:sp>
        <p:nvSpPr>
          <p:cNvPr id="25" name="Title 1"/>
          <p:cNvSpPr txBox="1">
            <a:spLocks/>
          </p:cNvSpPr>
          <p:nvPr/>
        </p:nvSpPr>
        <p:spPr>
          <a:xfrm>
            <a:off x="304800" y="1786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Partnerships</a:t>
            </a:r>
          </a:p>
        </p:txBody>
      </p:sp>
      <p:pic>
        <p:nvPicPr>
          <p:cNvPr id="26" name="Picture 25" descr="usfws_clean.jpg"/>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2362200" y="827848"/>
            <a:ext cx="933450" cy="1113671"/>
          </a:xfrm>
          <a:prstGeom prst="rect">
            <a:avLst/>
          </a:prstGeom>
        </p:spPr>
      </p:pic>
      <p:pic>
        <p:nvPicPr>
          <p:cNvPr id="27" name="Picture 2" descr="U:\_PFW\Projects\Maggie Creek Ranch\Images\ESAP 2015 (15).JPG"/>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a:stretch/>
        </p:blipFill>
        <p:spPr bwMode="auto">
          <a:xfrm>
            <a:off x="3444755" y="936221"/>
            <a:ext cx="1904100" cy="216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63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2BCB-D48B-4256-8E6C-4891BC1ABAF3}"/>
              </a:ext>
            </a:extLst>
          </p:cNvPr>
          <p:cNvSpPr>
            <a:spLocks noGrp="1"/>
          </p:cNvSpPr>
          <p:nvPr>
            <p:ph type="title"/>
          </p:nvPr>
        </p:nvSpPr>
        <p:spPr/>
        <p:txBody>
          <a:bodyPr/>
          <a:lstStyle/>
          <a:p>
            <a:r>
              <a:rPr lang="en-US" dirty="0"/>
              <a:t>How NV PIF  Can Help</a:t>
            </a:r>
          </a:p>
        </p:txBody>
      </p:sp>
      <p:sp>
        <p:nvSpPr>
          <p:cNvPr id="3" name="Content Placeholder 2">
            <a:extLst>
              <a:ext uri="{FF2B5EF4-FFF2-40B4-BE49-F238E27FC236}">
                <a16:creationId xmlns:a16="http://schemas.microsoft.com/office/drawing/2014/main" id="{6E64B7A1-C386-47E2-B64F-EAED600344D2}"/>
              </a:ext>
            </a:extLst>
          </p:cNvPr>
          <p:cNvSpPr txBox="1">
            <a:spLocks/>
          </p:cNvSpPr>
          <p:nvPr/>
        </p:nvSpPr>
        <p:spPr>
          <a:xfrm>
            <a:off x="914400" y="1600200"/>
            <a:ext cx="7010400" cy="452596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ea typeface="+mn-lt"/>
                <a:cs typeface="+mn-lt"/>
              </a:rPr>
              <a:t>Share interested private landowner contacts</a:t>
            </a:r>
          </a:p>
          <a:p>
            <a:r>
              <a:rPr lang="en-US" dirty="0">
                <a:ea typeface="+mn-lt"/>
                <a:cs typeface="+mn-lt"/>
              </a:rPr>
              <a:t>Project ideas on private land</a:t>
            </a:r>
            <a:endParaRPr lang="en-US" dirty="0"/>
          </a:p>
          <a:p>
            <a:r>
              <a:rPr lang="en-US" dirty="0"/>
              <a:t>Help with monitoring,  PFW cannot pay for monitoring</a:t>
            </a:r>
            <a:endParaRPr lang="en-US" dirty="0">
              <a:cs typeface="Calibri"/>
            </a:endParaRPr>
          </a:p>
          <a:p>
            <a:r>
              <a:rPr lang="en-US" dirty="0">
                <a:cs typeface="Calibri"/>
              </a:rPr>
              <a:t>Often looking for new partners for more funding or resources</a:t>
            </a:r>
            <a:endParaRPr lang="en-US" dirty="0"/>
          </a:p>
        </p:txBody>
      </p:sp>
    </p:spTree>
    <p:extLst>
      <p:ext uri="{BB962C8B-B14F-4D97-AF65-F5344CB8AC3E}">
        <p14:creationId xmlns:p14="http://schemas.microsoft.com/office/powerpoint/2010/main" val="303998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2834F-DC10-42C5-924C-2565A1442B7E}"/>
              </a:ext>
            </a:extLst>
          </p:cNvPr>
          <p:cNvSpPr>
            <a:spLocks noGrp="1"/>
          </p:cNvSpPr>
          <p:nvPr>
            <p:ph type="title"/>
          </p:nvPr>
        </p:nvSpPr>
        <p:spPr>
          <a:xfrm>
            <a:off x="381000" y="228600"/>
            <a:ext cx="8229600" cy="1143000"/>
          </a:xfrm>
        </p:spPr>
        <p:txBody>
          <a:bodyPr/>
          <a:lstStyle/>
          <a:p>
            <a:r>
              <a:rPr lang="en-US" dirty="0"/>
              <a:t>Nevada Contacts</a:t>
            </a:r>
          </a:p>
        </p:txBody>
      </p:sp>
      <p:sp>
        <p:nvSpPr>
          <p:cNvPr id="3" name="Rectangle 2">
            <a:extLst>
              <a:ext uri="{FF2B5EF4-FFF2-40B4-BE49-F238E27FC236}">
                <a16:creationId xmlns:a16="http://schemas.microsoft.com/office/drawing/2014/main" id="{87AEC0C9-1480-4213-8EB6-FE6DD4AFB11B}"/>
              </a:ext>
            </a:extLst>
          </p:cNvPr>
          <p:cNvSpPr/>
          <p:nvPr/>
        </p:nvSpPr>
        <p:spPr>
          <a:xfrm>
            <a:off x="417095" y="1403684"/>
            <a:ext cx="3429000" cy="4801314"/>
          </a:xfrm>
          <a:prstGeom prst="rect">
            <a:avLst/>
          </a:prstGeom>
        </p:spPr>
        <p:txBody>
          <a:bodyPr wrap="square">
            <a:spAutoFit/>
          </a:bodyPr>
          <a:lstStyle/>
          <a:p>
            <a:r>
              <a:rPr lang="en-US" b="1" dirty="0"/>
              <a:t>Susan Abele</a:t>
            </a:r>
          </a:p>
          <a:p>
            <a:r>
              <a:rPr lang="en-US" dirty="0"/>
              <a:t>Reno, NV </a:t>
            </a:r>
          </a:p>
          <a:p>
            <a:r>
              <a:rPr lang="en-US" dirty="0"/>
              <a:t>Cell: 775-742-8884</a:t>
            </a:r>
          </a:p>
          <a:p>
            <a:r>
              <a:rPr lang="en-US" dirty="0">
                <a:solidFill>
                  <a:srgbClr val="222222"/>
                </a:solidFill>
              </a:rPr>
              <a:t>Email: susan_abele@fws.gov</a:t>
            </a:r>
          </a:p>
          <a:p>
            <a:r>
              <a:rPr lang="en-US" dirty="0">
                <a:solidFill>
                  <a:srgbClr val="222222"/>
                </a:solidFill>
              </a:rPr>
              <a:t>https://www.fws.gov/reno/</a:t>
            </a:r>
          </a:p>
          <a:p>
            <a:endParaRPr lang="en-US" sz="2400" b="1" dirty="0">
              <a:solidFill>
                <a:srgbClr val="000000"/>
              </a:solidFill>
              <a:latin typeface="Arial" panose="020B0604020202020204" pitchFamily="34" charset="0"/>
            </a:endParaRPr>
          </a:p>
          <a:p>
            <a:r>
              <a:rPr lang="en-US" b="1" dirty="0">
                <a:solidFill>
                  <a:srgbClr val="000000"/>
                </a:solidFill>
              </a:rPr>
              <a:t>William Kutosky</a:t>
            </a:r>
            <a:br>
              <a:rPr lang="en-US" dirty="0">
                <a:solidFill>
                  <a:srgbClr val="222222"/>
                </a:solidFill>
              </a:rPr>
            </a:br>
            <a:r>
              <a:rPr lang="en-US" dirty="0">
                <a:solidFill>
                  <a:srgbClr val="000000"/>
                </a:solidFill>
              </a:rPr>
              <a:t>Elko, Nevada</a:t>
            </a:r>
            <a:endParaRPr lang="en-US" dirty="0">
              <a:solidFill>
                <a:srgbClr val="222222"/>
              </a:solidFill>
            </a:endParaRPr>
          </a:p>
          <a:p>
            <a:r>
              <a:rPr lang="en-US" dirty="0">
                <a:solidFill>
                  <a:srgbClr val="000000"/>
                </a:solidFill>
              </a:rPr>
              <a:t>Cell:  720-930-1375</a:t>
            </a:r>
          </a:p>
          <a:p>
            <a:r>
              <a:rPr lang="en-US" b="0" i="0" dirty="0">
                <a:solidFill>
                  <a:srgbClr val="222222"/>
                </a:solidFill>
                <a:effectLst/>
              </a:rPr>
              <a:t>Email</a:t>
            </a:r>
            <a:r>
              <a:rPr lang="en-US" dirty="0">
                <a:solidFill>
                  <a:srgbClr val="222222"/>
                </a:solidFill>
              </a:rPr>
              <a:t>:  william_kutosky@fws.gov</a:t>
            </a:r>
          </a:p>
          <a:p>
            <a:endParaRPr lang="en-US" sz="2400" b="0" i="0" dirty="0">
              <a:solidFill>
                <a:srgbClr val="222222"/>
              </a:solidFill>
              <a:effectLst/>
              <a:latin typeface="Calibri" panose="020F0502020204030204" pitchFamily="34" charset="0"/>
            </a:endParaRPr>
          </a:p>
          <a:p>
            <a:r>
              <a:rPr lang="en-US" b="1" dirty="0"/>
              <a:t>Cheryl Mandich</a:t>
            </a:r>
          </a:p>
          <a:p>
            <a:r>
              <a:rPr lang="en-US" dirty="0"/>
              <a:t>Winnemucca,  NV</a:t>
            </a:r>
          </a:p>
          <a:p>
            <a:r>
              <a:rPr lang="en-US" dirty="0"/>
              <a:t>Cell: 775-447-0818</a:t>
            </a:r>
            <a:endParaRPr lang="en-US" b="0" i="0" dirty="0">
              <a:solidFill>
                <a:srgbClr val="222222"/>
              </a:solidFill>
              <a:effectLst/>
              <a:latin typeface="Calibri" panose="020F0502020204030204" pitchFamily="34" charset="0"/>
            </a:endParaRPr>
          </a:p>
          <a:p>
            <a:r>
              <a:rPr lang="en-US" dirty="0">
                <a:solidFill>
                  <a:srgbClr val="222222"/>
                </a:solidFill>
                <a:latin typeface="Calibri" panose="020F0502020204030204" pitchFamily="34" charset="0"/>
              </a:rPr>
              <a:t>Email:  cheryl_mandich@fws.gov</a:t>
            </a:r>
            <a:endParaRPr lang="en-US" b="0" i="0" dirty="0">
              <a:solidFill>
                <a:srgbClr val="222222"/>
              </a:solidFill>
              <a:effectLst/>
              <a:latin typeface="Calibri" panose="020F0502020204030204" pitchFamily="34" charset="0"/>
            </a:endParaRPr>
          </a:p>
          <a:p>
            <a:endParaRPr lang="en-US" sz="2400" b="0" i="0" dirty="0">
              <a:solidFill>
                <a:srgbClr val="222222"/>
              </a:solidFill>
              <a:effectLst/>
              <a:latin typeface="Calibri" panose="020F0502020204030204" pitchFamily="34" charset="0"/>
            </a:endParaRPr>
          </a:p>
        </p:txBody>
      </p:sp>
      <p:sp>
        <p:nvSpPr>
          <p:cNvPr id="4" name="Rectangle 3">
            <a:extLst>
              <a:ext uri="{FF2B5EF4-FFF2-40B4-BE49-F238E27FC236}">
                <a16:creationId xmlns:a16="http://schemas.microsoft.com/office/drawing/2014/main" id="{3EA18AA4-989C-4EFA-8847-A3EB3A7F979D}"/>
              </a:ext>
            </a:extLst>
          </p:cNvPr>
          <p:cNvSpPr/>
          <p:nvPr/>
        </p:nvSpPr>
        <p:spPr>
          <a:xfrm>
            <a:off x="4800600" y="1423737"/>
            <a:ext cx="3429000" cy="2862322"/>
          </a:xfrm>
          <a:prstGeom prst="rect">
            <a:avLst/>
          </a:prstGeom>
        </p:spPr>
        <p:txBody>
          <a:bodyPr wrap="square">
            <a:spAutoFit/>
          </a:bodyPr>
          <a:lstStyle/>
          <a:p>
            <a:r>
              <a:rPr lang="en-US" b="1" dirty="0"/>
              <a:t>Christiana Manville</a:t>
            </a:r>
          </a:p>
          <a:p>
            <a:r>
              <a:rPr lang="en-US" dirty="0"/>
              <a:t>Las Vegas, NV </a:t>
            </a:r>
          </a:p>
          <a:p>
            <a:r>
              <a:rPr lang="en-US" dirty="0"/>
              <a:t>Cell: 702-271-6173</a:t>
            </a:r>
          </a:p>
          <a:p>
            <a:r>
              <a:rPr lang="en-US" dirty="0">
                <a:solidFill>
                  <a:srgbClr val="222222"/>
                </a:solidFill>
              </a:rPr>
              <a:t>Email: Christiana_Manville@fws.gov</a:t>
            </a:r>
          </a:p>
          <a:p>
            <a:endParaRPr lang="en-US" dirty="0">
              <a:solidFill>
                <a:srgbClr val="222222"/>
              </a:solidFill>
            </a:endParaRPr>
          </a:p>
          <a:p>
            <a:endParaRPr lang="en-US" dirty="0">
              <a:solidFill>
                <a:srgbClr val="222222"/>
              </a:solidFill>
            </a:endParaRPr>
          </a:p>
          <a:p>
            <a:r>
              <a:rPr lang="en-US" dirty="0">
                <a:solidFill>
                  <a:srgbClr val="222222"/>
                </a:solidFill>
              </a:rPr>
              <a:t>National Program Website</a:t>
            </a:r>
          </a:p>
          <a:p>
            <a:r>
              <a:rPr lang="en-US" dirty="0"/>
              <a:t>https://www.fws.gov/partners/</a:t>
            </a:r>
          </a:p>
          <a:p>
            <a:endParaRPr lang="en-US" dirty="0">
              <a:solidFill>
                <a:srgbClr val="222222"/>
              </a:solidFill>
            </a:endParaRPr>
          </a:p>
        </p:txBody>
      </p:sp>
    </p:spTree>
    <p:extLst>
      <p:ext uri="{BB962C8B-B14F-4D97-AF65-F5344CB8AC3E}">
        <p14:creationId xmlns:p14="http://schemas.microsoft.com/office/powerpoint/2010/main" val="272285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85DD-5D80-46BE-94BE-794EC0C6E17C}"/>
              </a:ext>
            </a:extLst>
          </p:cNvPr>
          <p:cNvSpPr>
            <a:spLocks noGrp="1"/>
          </p:cNvSpPr>
          <p:nvPr>
            <p:ph type="title"/>
          </p:nvPr>
        </p:nvSpPr>
        <p:spPr/>
        <p:txBody>
          <a:bodyPr>
            <a:normAutofit fontScale="90000"/>
          </a:bodyPr>
          <a:lstStyle/>
          <a:p>
            <a:r>
              <a:rPr lang="en-US" dirty="0">
                <a:ea typeface="+mj-lt"/>
                <a:cs typeface="+mj-lt"/>
              </a:rPr>
              <a:t>Partners For Fish &amp; Wildlife Program</a:t>
            </a:r>
            <a:endParaRPr lang="en-US" dirty="0"/>
          </a:p>
        </p:txBody>
      </p:sp>
      <p:sp>
        <p:nvSpPr>
          <p:cNvPr id="3" name="Content Placeholder 2">
            <a:extLst>
              <a:ext uri="{FF2B5EF4-FFF2-40B4-BE49-F238E27FC236}">
                <a16:creationId xmlns:a16="http://schemas.microsoft.com/office/drawing/2014/main" id="{21F626CE-8550-4800-86F8-42475A1EAA26}"/>
              </a:ext>
            </a:extLst>
          </p:cNvPr>
          <p:cNvSpPr>
            <a:spLocks noGrp="1"/>
          </p:cNvSpPr>
          <p:nvPr>
            <p:ph idx="1"/>
          </p:nvPr>
        </p:nvSpPr>
        <p:spPr>
          <a:xfrm>
            <a:off x="507813" y="1338702"/>
            <a:ext cx="8229600" cy="4525963"/>
          </a:xfrm>
        </p:spPr>
        <p:txBody>
          <a:bodyPr vert="horz" lIns="91440" tIns="45720" rIns="91440" bIns="45720" rtlCol="0" anchor="t">
            <a:normAutofit/>
          </a:bodyPr>
          <a:lstStyle/>
          <a:p>
            <a:r>
              <a:rPr lang="en-US" dirty="0">
                <a:ea typeface="+mn-lt"/>
                <a:cs typeface="+mn-lt"/>
              </a:rPr>
              <a:t>Implement voluntary, habitat restoration projects on </a:t>
            </a:r>
            <a:r>
              <a:rPr lang="en-US" b="1" dirty="0">
                <a:ea typeface="+mn-lt"/>
                <a:cs typeface="+mn-lt"/>
              </a:rPr>
              <a:t>private and tribal lands</a:t>
            </a:r>
            <a:endParaRPr lang="en-US" dirty="0">
              <a:cs typeface="Calibri"/>
            </a:endParaRPr>
          </a:p>
          <a:p>
            <a:r>
              <a:rPr lang="en-US" dirty="0">
                <a:ea typeface="+mn-lt"/>
                <a:cs typeface="+mn-lt"/>
              </a:rPr>
              <a:t>Provide </a:t>
            </a:r>
            <a:r>
              <a:rPr lang="en-US" b="1" dirty="0">
                <a:ea typeface="+mn-lt"/>
                <a:cs typeface="+mn-lt"/>
              </a:rPr>
              <a:t>funding </a:t>
            </a:r>
            <a:r>
              <a:rPr lang="en-US" dirty="0">
                <a:ea typeface="+mn-lt"/>
                <a:cs typeface="+mn-lt"/>
              </a:rPr>
              <a:t>and </a:t>
            </a:r>
            <a:r>
              <a:rPr lang="en-US" b="1" dirty="0">
                <a:ea typeface="+mn-lt"/>
                <a:cs typeface="+mn-lt"/>
              </a:rPr>
              <a:t>technical</a:t>
            </a:r>
            <a:r>
              <a:rPr lang="en-US" dirty="0">
                <a:ea typeface="+mn-lt"/>
                <a:cs typeface="+mn-lt"/>
              </a:rPr>
              <a:t> </a:t>
            </a:r>
            <a:r>
              <a:rPr lang="en-US" b="1" dirty="0">
                <a:ea typeface="+mn-lt"/>
                <a:cs typeface="+mn-lt"/>
              </a:rPr>
              <a:t>assistance</a:t>
            </a:r>
            <a:r>
              <a:rPr lang="en-US" dirty="0">
                <a:ea typeface="+mn-lt"/>
                <a:cs typeface="+mn-lt"/>
              </a:rPr>
              <a:t> to landowners and other partners</a:t>
            </a:r>
            <a:endParaRPr lang="en-US" dirty="0"/>
          </a:p>
          <a:p>
            <a:r>
              <a:rPr lang="en-US" dirty="0">
                <a:ea typeface="+mn-lt"/>
                <a:cs typeface="+mn-lt"/>
              </a:rPr>
              <a:t>Collaboration</a:t>
            </a:r>
            <a:endParaRPr lang="en-US" dirty="0"/>
          </a:p>
          <a:p>
            <a:endParaRPr lang="en-US" dirty="0">
              <a:cs typeface="Calibri"/>
            </a:endParaRPr>
          </a:p>
        </p:txBody>
      </p:sp>
      <p:pic>
        <p:nvPicPr>
          <p:cNvPr id="4" name="Picture 4">
            <a:extLst>
              <a:ext uri="{FF2B5EF4-FFF2-40B4-BE49-F238E27FC236}">
                <a16:creationId xmlns:a16="http://schemas.microsoft.com/office/drawing/2014/main" id="{8B7B273A-9224-4A87-AE47-F5604D794703}"/>
              </a:ext>
            </a:extLst>
          </p:cNvPr>
          <p:cNvPicPr>
            <a:picLocks noChangeAspect="1"/>
          </p:cNvPicPr>
          <p:nvPr/>
        </p:nvPicPr>
        <p:blipFill>
          <a:blip r:embed="rId3"/>
          <a:stretch>
            <a:fillRect/>
          </a:stretch>
        </p:blipFill>
        <p:spPr>
          <a:xfrm>
            <a:off x="3251012" y="4004764"/>
            <a:ext cx="2743200" cy="2408222"/>
          </a:xfrm>
          <a:prstGeom prst="rect">
            <a:avLst/>
          </a:prstGeom>
        </p:spPr>
      </p:pic>
      <p:pic>
        <p:nvPicPr>
          <p:cNvPr id="5" name="Picture 5">
            <a:extLst>
              <a:ext uri="{FF2B5EF4-FFF2-40B4-BE49-F238E27FC236}">
                <a16:creationId xmlns:a16="http://schemas.microsoft.com/office/drawing/2014/main" id="{A8CA3C5A-9C6E-4EBF-BC8A-84EB872A8BF7}"/>
              </a:ext>
            </a:extLst>
          </p:cNvPr>
          <p:cNvPicPr>
            <a:picLocks noChangeAspect="1"/>
          </p:cNvPicPr>
          <p:nvPr/>
        </p:nvPicPr>
        <p:blipFill>
          <a:blip r:embed="rId4"/>
          <a:stretch>
            <a:fillRect/>
          </a:stretch>
        </p:blipFill>
        <p:spPr>
          <a:xfrm>
            <a:off x="6203007" y="3516201"/>
            <a:ext cx="2431898" cy="2238129"/>
          </a:xfrm>
          <a:prstGeom prst="rect">
            <a:avLst/>
          </a:prstGeom>
        </p:spPr>
      </p:pic>
      <p:pic>
        <p:nvPicPr>
          <p:cNvPr id="6" name="Picture 6">
            <a:extLst>
              <a:ext uri="{FF2B5EF4-FFF2-40B4-BE49-F238E27FC236}">
                <a16:creationId xmlns:a16="http://schemas.microsoft.com/office/drawing/2014/main" id="{2F942DCB-46CC-4D87-BE24-B4B61BEE6D47}"/>
              </a:ext>
            </a:extLst>
          </p:cNvPr>
          <p:cNvPicPr>
            <a:picLocks noChangeAspect="1"/>
          </p:cNvPicPr>
          <p:nvPr/>
        </p:nvPicPr>
        <p:blipFill>
          <a:blip r:embed="rId5"/>
          <a:stretch>
            <a:fillRect/>
          </a:stretch>
        </p:blipFill>
        <p:spPr>
          <a:xfrm>
            <a:off x="511959" y="4474606"/>
            <a:ext cx="2552700" cy="1924050"/>
          </a:xfrm>
          <a:prstGeom prst="rect">
            <a:avLst/>
          </a:prstGeom>
        </p:spPr>
      </p:pic>
    </p:spTree>
    <p:extLst>
      <p:ext uri="{BB962C8B-B14F-4D97-AF65-F5344CB8AC3E}">
        <p14:creationId xmlns:p14="http://schemas.microsoft.com/office/powerpoint/2010/main" val="3828467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Landownership and Uses</a:t>
            </a:r>
          </a:p>
        </p:txBody>
      </p:sp>
      <p:pic>
        <p:nvPicPr>
          <p:cNvPr id="11" name="Content Placeholder 10"/>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533400" y="1580588"/>
            <a:ext cx="3883891" cy="4419600"/>
          </a:xfrm>
          <a:prstGeom prst="rect">
            <a:avLst/>
          </a:prstGeom>
          <a:ln w="12700">
            <a:solidFill>
              <a:schemeClr val="tx1"/>
            </a:solidFill>
          </a:ln>
        </p:spPr>
      </p:pic>
      <p:sp>
        <p:nvSpPr>
          <p:cNvPr id="12" name="Content Placeholder 22"/>
          <p:cNvSpPr txBox="1">
            <a:spLocks/>
          </p:cNvSpPr>
          <p:nvPr/>
        </p:nvSpPr>
        <p:spPr>
          <a:xfrm>
            <a:off x="4609514" y="1580588"/>
            <a:ext cx="4191000" cy="4525963"/>
          </a:xfrm>
          <a:prstGeom prst="rect">
            <a:avLst/>
          </a:prstGeom>
        </p:spPr>
        <p:txBody>
          <a:bodyPr vert="horz" lIns="91440" tIns="45720" rIns="91440" bIns="45720" rtlCol="0" anchor="t">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&gt;86% public lands</a:t>
            </a:r>
            <a:endParaRPr lang="en-US" dirty="0">
              <a:cs typeface="Calibri"/>
            </a:endParaRPr>
          </a:p>
          <a:p>
            <a:r>
              <a:rPr lang="en-US" dirty="0"/>
              <a:t>Major industries include gaming, tourism, mining, and manufacturing.</a:t>
            </a:r>
          </a:p>
          <a:p>
            <a:r>
              <a:rPr lang="en-US" dirty="0"/>
              <a:t>Public lands also support recreation, hunting &amp; fishing, and livestock grazing.</a:t>
            </a:r>
          </a:p>
          <a:p>
            <a:r>
              <a:rPr lang="en-US" dirty="0">
                <a:cs typeface="Calibri"/>
              </a:rPr>
              <a:t>Disproportionate importance of private land to wildlife, especially water associated species</a:t>
            </a:r>
          </a:p>
        </p:txBody>
      </p:sp>
    </p:spTree>
    <p:extLst>
      <p:ext uri="{BB962C8B-B14F-4D97-AF65-F5344CB8AC3E}">
        <p14:creationId xmlns:p14="http://schemas.microsoft.com/office/powerpoint/2010/main" val="98940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Nevada Partners for Fish and Wildlife</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1219200"/>
            <a:ext cx="7772401" cy="5181600"/>
          </a:xfrm>
          <a:prstGeom prst="rect">
            <a:avLst/>
          </a:prstGeom>
        </p:spPr>
      </p:pic>
      <p:sp>
        <p:nvSpPr>
          <p:cNvPr id="18" name="TextBox 17"/>
          <p:cNvSpPr txBox="1"/>
          <p:nvPr/>
        </p:nvSpPr>
        <p:spPr>
          <a:xfrm>
            <a:off x="4784221" y="3962401"/>
            <a:ext cx="1326004" cy="646331"/>
          </a:xfrm>
          <a:prstGeom prst="rect">
            <a:avLst/>
          </a:prstGeom>
          <a:solidFill>
            <a:schemeClr val="bg2">
              <a:alpha val="75000"/>
            </a:schemeClr>
          </a:solidFill>
        </p:spPr>
        <p:txBody>
          <a:bodyPr wrap="none" rtlCol="0">
            <a:spAutoFit/>
          </a:bodyPr>
          <a:lstStyle/>
          <a:p>
            <a:pPr algn="ctr"/>
            <a:r>
              <a:rPr lang="en-US" dirty="0"/>
              <a:t>Susan Abele</a:t>
            </a:r>
          </a:p>
          <a:p>
            <a:pPr algn="ctr"/>
            <a:r>
              <a:rPr lang="en-US" dirty="0"/>
              <a:t>Reno</a:t>
            </a:r>
          </a:p>
        </p:txBody>
      </p:sp>
      <p:sp>
        <p:nvSpPr>
          <p:cNvPr id="19" name="TextBox 18"/>
          <p:cNvSpPr txBox="1"/>
          <p:nvPr/>
        </p:nvSpPr>
        <p:spPr>
          <a:xfrm>
            <a:off x="3679910" y="4593103"/>
            <a:ext cx="1980029" cy="646331"/>
          </a:xfrm>
          <a:prstGeom prst="rect">
            <a:avLst/>
          </a:prstGeom>
          <a:solidFill>
            <a:schemeClr val="bg2">
              <a:alpha val="75000"/>
            </a:schemeClr>
          </a:solidFill>
        </p:spPr>
        <p:txBody>
          <a:bodyPr wrap="none" rtlCol="0">
            <a:spAutoFit/>
          </a:bodyPr>
          <a:lstStyle/>
          <a:p>
            <a:pPr algn="ctr"/>
            <a:r>
              <a:rPr lang="en-US" dirty="0"/>
              <a:t>Christiana Manville</a:t>
            </a:r>
          </a:p>
          <a:p>
            <a:pPr algn="ctr"/>
            <a:r>
              <a:rPr lang="en-US" dirty="0"/>
              <a:t>Las Vegas</a:t>
            </a:r>
          </a:p>
        </p:txBody>
      </p:sp>
      <p:sp>
        <p:nvSpPr>
          <p:cNvPr id="20" name="TextBox 19"/>
          <p:cNvSpPr txBox="1"/>
          <p:nvPr/>
        </p:nvSpPr>
        <p:spPr>
          <a:xfrm>
            <a:off x="2697997" y="3962400"/>
            <a:ext cx="1506631" cy="646331"/>
          </a:xfrm>
          <a:prstGeom prst="rect">
            <a:avLst/>
          </a:prstGeom>
          <a:solidFill>
            <a:schemeClr val="bg2">
              <a:alpha val="75000"/>
            </a:schemeClr>
          </a:solidFill>
        </p:spPr>
        <p:txBody>
          <a:bodyPr wrap="none" rtlCol="0">
            <a:spAutoFit/>
          </a:bodyPr>
          <a:lstStyle/>
          <a:p>
            <a:pPr algn="ctr"/>
            <a:r>
              <a:rPr lang="en-US" dirty="0"/>
              <a:t>Michelle Hunt</a:t>
            </a:r>
          </a:p>
          <a:p>
            <a:pPr algn="ctr"/>
            <a:r>
              <a:rPr lang="en-US" dirty="0"/>
              <a:t>Reno</a:t>
            </a:r>
          </a:p>
        </p:txBody>
      </p:sp>
      <p:pic>
        <p:nvPicPr>
          <p:cNvPr id="3" name="Picture 3">
            <a:extLst>
              <a:ext uri="{FF2B5EF4-FFF2-40B4-BE49-F238E27FC236}">
                <a16:creationId xmlns:a16="http://schemas.microsoft.com/office/drawing/2014/main" id="{63D3D688-1E42-472D-8AC2-95681BE01A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800"/>
          <a:stretch/>
        </p:blipFill>
        <p:spPr>
          <a:xfrm>
            <a:off x="6776439" y="2590730"/>
            <a:ext cx="1065733" cy="2772961"/>
          </a:xfrm>
          <a:prstGeom prst="rect">
            <a:avLst/>
          </a:prstGeom>
        </p:spPr>
      </p:pic>
      <p:sp>
        <p:nvSpPr>
          <p:cNvPr id="21" name="TextBox 20"/>
          <p:cNvSpPr txBox="1"/>
          <p:nvPr/>
        </p:nvSpPr>
        <p:spPr>
          <a:xfrm>
            <a:off x="6432703" y="3962400"/>
            <a:ext cx="1660583" cy="646331"/>
          </a:xfrm>
          <a:prstGeom prst="rect">
            <a:avLst/>
          </a:prstGeom>
          <a:solidFill>
            <a:schemeClr val="bg2">
              <a:alpha val="75000"/>
            </a:schemeClr>
          </a:solidFill>
        </p:spPr>
        <p:txBody>
          <a:bodyPr wrap="none" lIns="91440" tIns="45720" rIns="91440" bIns="45720" rtlCol="0" anchor="t">
            <a:spAutoFit/>
          </a:bodyPr>
          <a:lstStyle/>
          <a:p>
            <a:pPr algn="ctr"/>
            <a:r>
              <a:rPr lang="en-US" dirty="0">
                <a:cs typeface="Calibri"/>
              </a:rPr>
              <a:t>Cheryl Mandich</a:t>
            </a:r>
          </a:p>
          <a:p>
            <a:pPr algn="ctr"/>
            <a:r>
              <a:rPr lang="en-US" dirty="0">
                <a:cs typeface="Calibri"/>
              </a:rPr>
              <a:t>Winnemucca</a:t>
            </a:r>
          </a:p>
        </p:txBody>
      </p:sp>
      <p:sp>
        <p:nvSpPr>
          <p:cNvPr id="17" name="TextBox 16"/>
          <p:cNvSpPr txBox="1"/>
          <p:nvPr/>
        </p:nvSpPr>
        <p:spPr>
          <a:xfrm>
            <a:off x="5791200" y="4593104"/>
            <a:ext cx="1682448" cy="646331"/>
          </a:xfrm>
          <a:prstGeom prst="rect">
            <a:avLst/>
          </a:prstGeom>
          <a:solidFill>
            <a:schemeClr val="bg2">
              <a:alpha val="75000"/>
            </a:schemeClr>
          </a:solidFill>
        </p:spPr>
        <p:txBody>
          <a:bodyPr wrap="none" rtlCol="0">
            <a:spAutoFit/>
          </a:bodyPr>
          <a:lstStyle/>
          <a:p>
            <a:pPr algn="ctr"/>
            <a:r>
              <a:rPr lang="en-US" dirty="0"/>
              <a:t>William Kutosky</a:t>
            </a:r>
          </a:p>
          <a:p>
            <a:pPr algn="ctr"/>
            <a:r>
              <a:rPr lang="en-US" dirty="0"/>
              <a:t>Elko</a:t>
            </a:r>
          </a:p>
        </p:txBody>
      </p:sp>
    </p:spTree>
    <p:extLst>
      <p:ext uri="{BB962C8B-B14F-4D97-AF65-F5344CB8AC3E}">
        <p14:creationId xmlns:p14="http://schemas.microsoft.com/office/powerpoint/2010/main" val="245406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 y="1437691"/>
            <a:ext cx="3505200" cy="4506686"/>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33600" y="3505199"/>
            <a:ext cx="2895600" cy="3178353"/>
          </a:xfrm>
          <a:prstGeom prst="rect">
            <a:avLst/>
          </a:prstGeom>
          <a:ln w="12700">
            <a:solidFill>
              <a:schemeClr val="tx1"/>
            </a:solidFill>
          </a:ln>
        </p:spPr>
      </p:pic>
      <p:sp>
        <p:nvSpPr>
          <p:cNvPr id="7" name="Title 6"/>
          <p:cNvSpPr>
            <a:spLocks noGrp="1"/>
          </p:cNvSpPr>
          <p:nvPr>
            <p:ph type="title"/>
          </p:nvPr>
        </p:nvSpPr>
        <p:spPr/>
        <p:txBody>
          <a:bodyPr>
            <a:normAutofit/>
          </a:bodyPr>
          <a:lstStyle/>
          <a:p>
            <a:r>
              <a:rPr lang="en-US" sz="3200"/>
              <a:t>Strategic Plan (2017 – 2021)</a:t>
            </a:r>
            <a:br>
              <a:rPr lang="en-US" sz="3200">
                <a:cs typeface="Calibri"/>
              </a:rPr>
            </a:br>
            <a:r>
              <a:rPr lang="en-US" sz="3200"/>
              <a:t>Great Basin Landscape Targets</a:t>
            </a:r>
            <a:endParaRPr lang="en-US" sz="3200">
              <a:cs typeface="Calibri"/>
            </a:endParaRPr>
          </a:p>
        </p:txBody>
      </p:sp>
      <p:sp>
        <p:nvSpPr>
          <p:cNvPr id="8" name="Content Placeholder 7"/>
          <p:cNvSpPr>
            <a:spLocks noGrp="1"/>
          </p:cNvSpPr>
          <p:nvPr>
            <p:ph idx="1"/>
          </p:nvPr>
        </p:nvSpPr>
        <p:spPr>
          <a:xfrm>
            <a:off x="5029200" y="1600200"/>
            <a:ext cx="3886200" cy="4525963"/>
          </a:xfrm>
        </p:spPr>
        <p:txBody>
          <a:bodyPr>
            <a:normAutofit fontScale="77500" lnSpcReduction="20000"/>
          </a:bodyPr>
          <a:lstStyle/>
          <a:p>
            <a:pPr marL="0" indent="0">
              <a:buNone/>
            </a:pPr>
            <a:r>
              <a:rPr lang="en-US"/>
              <a:t>“80”</a:t>
            </a:r>
          </a:p>
          <a:p>
            <a:r>
              <a:rPr lang="en-US"/>
              <a:t>Sagebrush uplands</a:t>
            </a:r>
          </a:p>
          <a:p>
            <a:r>
              <a:rPr lang="en-US"/>
              <a:t>Wet meadows</a:t>
            </a:r>
          </a:p>
          <a:p>
            <a:r>
              <a:rPr lang="en-US"/>
              <a:t>Intermountain rivers and streams</a:t>
            </a:r>
          </a:p>
          <a:p>
            <a:pPr marL="0" indent="0">
              <a:buNone/>
            </a:pPr>
            <a:endParaRPr lang="en-US"/>
          </a:p>
          <a:p>
            <a:pPr marL="0" indent="0">
              <a:buNone/>
            </a:pPr>
            <a:r>
              <a:rPr lang="en-US"/>
              <a:t>“20”</a:t>
            </a:r>
          </a:p>
          <a:p>
            <a:r>
              <a:rPr lang="en-US"/>
              <a:t>Endemic aquatic species</a:t>
            </a:r>
          </a:p>
          <a:p>
            <a:r>
              <a:rPr lang="en-US"/>
              <a:t>Pollinators/Monarchs</a:t>
            </a:r>
          </a:p>
          <a:p>
            <a:r>
              <a:rPr lang="en-US"/>
              <a:t>Flood irrigated meadows</a:t>
            </a:r>
          </a:p>
        </p:txBody>
      </p:sp>
    </p:spTree>
    <p:extLst>
      <p:ext uri="{BB962C8B-B14F-4D97-AF65-F5344CB8AC3E}">
        <p14:creationId xmlns:p14="http://schemas.microsoft.com/office/powerpoint/2010/main" val="252546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Secretarial Order 3362 (SO 3362) </a:t>
            </a:r>
            <a:br>
              <a:rPr lang="en-US" dirty="0"/>
            </a:br>
            <a:r>
              <a:rPr lang="en-US" dirty="0" err="1"/>
              <a:t>Feburary</a:t>
            </a:r>
            <a:r>
              <a:rPr lang="en-US" dirty="0"/>
              <a:t> 9, 2018</a:t>
            </a:r>
          </a:p>
        </p:txBody>
      </p:sp>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286000" y="1450524"/>
            <a:ext cx="4343400" cy="5151946"/>
          </a:xfrm>
          <a:ln w="12700">
            <a:solidFill>
              <a:schemeClr val="tx1"/>
            </a:solidFill>
          </a:ln>
        </p:spPr>
      </p:pic>
    </p:spTree>
    <p:extLst>
      <p:ext uri="{BB962C8B-B14F-4D97-AF65-F5344CB8AC3E}">
        <p14:creationId xmlns:p14="http://schemas.microsoft.com/office/powerpoint/2010/main" val="420330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66365" y="3812954"/>
            <a:ext cx="4848966" cy="1516014"/>
          </a:xfrm>
        </p:spPr>
        <p:txBody>
          <a:bodyPr vert="horz" lIns="91440" tIns="45720" rIns="91440" bIns="45720" rtlCol="0" anchor="b">
            <a:normAutofit/>
          </a:bodyPr>
          <a:lstStyle/>
          <a:p>
            <a:pPr algn="l">
              <a:lnSpc>
                <a:spcPct val="90000"/>
              </a:lnSpc>
            </a:pPr>
            <a:r>
              <a:rPr lang="en-US" sz="4200" dirty="0">
                <a:solidFill>
                  <a:srgbClr val="FFFFFF"/>
                </a:solidFill>
                <a:cs typeface="Calibri"/>
              </a:rPr>
              <a:t>Great Basin </a:t>
            </a:r>
            <a:br>
              <a:rPr lang="en-US" sz="4200" dirty="0">
                <a:solidFill>
                  <a:srgbClr val="FFFFFF"/>
                </a:solidFill>
                <a:cs typeface="Calibri"/>
              </a:rPr>
            </a:br>
            <a:r>
              <a:rPr lang="en-US" sz="4200" dirty="0">
                <a:solidFill>
                  <a:srgbClr val="FFFFFF"/>
                </a:solidFill>
                <a:cs typeface="Calibri"/>
              </a:rPr>
              <a:t>Project Examples</a:t>
            </a:r>
            <a:endParaRPr lang="en-US" sz="4200" kern="1200" dirty="0">
              <a:solidFill>
                <a:srgbClr val="FFFFFF"/>
              </a:solidFill>
              <a:latin typeface="+mj-lt"/>
              <a:cs typeface="Calibri"/>
            </a:endParaRPr>
          </a:p>
        </p:txBody>
      </p:sp>
      <p:pic>
        <p:nvPicPr>
          <p:cNvPr id="4" name="Picture 4">
            <a:extLst>
              <a:ext uri="{FF2B5EF4-FFF2-40B4-BE49-F238E27FC236}">
                <a16:creationId xmlns:a16="http://schemas.microsoft.com/office/drawing/2014/main" id="{F9903A0B-4923-483E-843C-E13377B969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226" y="299363"/>
            <a:ext cx="3120339" cy="3049204"/>
          </a:xfrm>
          <a:prstGeom prst="rect">
            <a:avLst/>
          </a:prstGeom>
        </p:spPr>
      </p:pic>
      <p:pic>
        <p:nvPicPr>
          <p:cNvPr id="5" name="Picture 5">
            <a:extLst>
              <a:ext uri="{FF2B5EF4-FFF2-40B4-BE49-F238E27FC236}">
                <a16:creationId xmlns:a16="http://schemas.microsoft.com/office/drawing/2014/main" id="{967DBF6B-14DB-45CE-82D3-6077DFE9AB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6424" r="3" b="3"/>
          <a:stretch/>
        </p:blipFill>
        <p:spPr>
          <a:xfrm>
            <a:off x="3490722" y="299363"/>
            <a:ext cx="5412813" cy="3008188"/>
          </a:xfrm>
          <a:prstGeom prst="rect">
            <a:avLst/>
          </a:prstGeom>
        </p:spPr>
      </p:pic>
      <p:cxnSp>
        <p:nvCxnSpPr>
          <p:cNvPr id="12" name="Straight Connector 11">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8226" y="3509433"/>
            <a:ext cx="3120339" cy="3026833"/>
          </a:xfrm>
          <a:prstGeom prst="rect">
            <a:avLst/>
          </a:prstGeom>
        </p:spPr>
      </p:pic>
    </p:spTree>
    <p:extLst>
      <p:ext uri="{BB962C8B-B14F-4D97-AF65-F5344CB8AC3E}">
        <p14:creationId xmlns:p14="http://schemas.microsoft.com/office/powerpoint/2010/main" val="77165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26CCA4-95DB-4B28-9DE8-B7D358810A4B}"/>
              </a:ext>
            </a:extLst>
          </p:cNvPr>
          <p:cNvSpPr txBox="1"/>
          <p:nvPr/>
        </p:nvSpPr>
        <p:spPr>
          <a:xfrm>
            <a:off x="581892" y="238990"/>
            <a:ext cx="791787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cs typeface="Calibri"/>
              </a:rPr>
              <a:t>Strategic Plan (2017 – 2021)</a:t>
            </a:r>
          </a:p>
          <a:p>
            <a:pPr algn="ctr"/>
            <a:r>
              <a:rPr lang="en-US" sz="3200" dirty="0"/>
              <a:t>Mojave Desert Landscape Targets</a:t>
            </a:r>
            <a:endParaRPr lang="en-US" sz="3200" dirty="0">
              <a:cs typeface="Calibri"/>
            </a:endParaRPr>
          </a:p>
        </p:txBody>
      </p:sp>
      <p:sp>
        <p:nvSpPr>
          <p:cNvPr id="3" name="TextBox 2">
            <a:extLst>
              <a:ext uri="{FF2B5EF4-FFF2-40B4-BE49-F238E27FC236}">
                <a16:creationId xmlns:a16="http://schemas.microsoft.com/office/drawing/2014/main" id="{2CF7FA41-0025-4BA7-AEB2-6C419550A5BB}"/>
              </a:ext>
            </a:extLst>
          </p:cNvPr>
          <p:cNvSpPr txBox="1"/>
          <p:nvPr/>
        </p:nvSpPr>
        <p:spPr>
          <a:xfrm>
            <a:off x="5264920" y="1613429"/>
            <a:ext cx="3304811" cy="43242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cs typeface="Arial"/>
              </a:rPr>
              <a:t>“80”​</a:t>
            </a:r>
          </a:p>
          <a:p>
            <a:pPr marL="342900" indent="-342900">
              <a:buFont typeface="Arial"/>
              <a:buChar char="•"/>
            </a:pPr>
            <a:r>
              <a:rPr lang="en-US" sz="2500" dirty="0">
                <a:cs typeface="Arial"/>
              </a:rPr>
              <a:t>Isolated Springs and Springbrooks</a:t>
            </a:r>
          </a:p>
          <a:p>
            <a:pPr marL="342900" indent="-342900">
              <a:buFont typeface="Arial"/>
              <a:buChar char="•"/>
            </a:pPr>
            <a:r>
              <a:rPr lang="en-US" sz="2500" dirty="0">
                <a:cs typeface="Arial"/>
              </a:rPr>
              <a:t>Desert Ciénagas</a:t>
            </a:r>
          </a:p>
          <a:p>
            <a:pPr marL="342900" indent="-342900">
              <a:buFont typeface="Arial"/>
              <a:buChar char="•"/>
            </a:pPr>
            <a:r>
              <a:rPr lang="en-US" sz="2500" dirty="0">
                <a:cs typeface="Arial"/>
              </a:rPr>
              <a:t>Mojave rivers and streams​</a:t>
            </a:r>
            <a:endParaRPr lang="en-US"/>
          </a:p>
          <a:p>
            <a:r>
              <a:rPr lang="en-US" sz="2500" dirty="0">
                <a:cs typeface="Arial"/>
              </a:rPr>
              <a:t>​</a:t>
            </a:r>
          </a:p>
          <a:p>
            <a:r>
              <a:rPr lang="en-US" sz="2500" dirty="0">
                <a:cs typeface="Arial"/>
              </a:rPr>
              <a:t>“20”​</a:t>
            </a:r>
          </a:p>
          <a:p>
            <a:pPr marL="342900" indent="-342900">
              <a:buFont typeface="Arial"/>
              <a:buChar char="•"/>
            </a:pPr>
            <a:r>
              <a:rPr lang="en-US" sz="2500" dirty="0">
                <a:cs typeface="Arial"/>
              </a:rPr>
              <a:t>Pollinators/Monarch </a:t>
            </a:r>
            <a:endParaRPr lang="en-US" dirty="0">
              <a:cs typeface="Calibri"/>
            </a:endParaRPr>
          </a:p>
          <a:p>
            <a:pPr marL="342900" indent="-342900">
              <a:buFont typeface="Arial"/>
              <a:buChar char="•"/>
            </a:pPr>
            <a:r>
              <a:rPr lang="en-US" sz="2500" dirty="0">
                <a:cs typeface="Arial"/>
              </a:rPr>
              <a:t>Urban and Ag. Desert Scrub</a:t>
            </a:r>
            <a:endParaRPr lang="en-US">
              <a:cs typeface="Calibri"/>
            </a:endParaRPr>
          </a:p>
        </p:txBody>
      </p:sp>
      <p:pic>
        <p:nvPicPr>
          <p:cNvPr id="8" name="Picture 8">
            <a:extLst>
              <a:ext uri="{FF2B5EF4-FFF2-40B4-BE49-F238E27FC236}">
                <a16:creationId xmlns:a16="http://schemas.microsoft.com/office/drawing/2014/main" id="{1843D092-E215-40D0-8EA7-EA8AD701F616}"/>
              </a:ext>
            </a:extLst>
          </p:cNvPr>
          <p:cNvPicPr>
            <a:picLocks noChangeAspect="1"/>
          </p:cNvPicPr>
          <p:nvPr/>
        </p:nvPicPr>
        <p:blipFill>
          <a:blip r:embed="rId2"/>
          <a:stretch>
            <a:fillRect/>
          </a:stretch>
        </p:blipFill>
        <p:spPr>
          <a:xfrm>
            <a:off x="3329845" y="1319640"/>
            <a:ext cx="1281985" cy="1466026"/>
          </a:xfrm>
          <a:prstGeom prst="rect">
            <a:avLst/>
          </a:prstGeom>
        </p:spPr>
      </p:pic>
      <p:pic>
        <p:nvPicPr>
          <p:cNvPr id="11" name="Picture 11">
            <a:extLst>
              <a:ext uri="{FF2B5EF4-FFF2-40B4-BE49-F238E27FC236}">
                <a16:creationId xmlns:a16="http://schemas.microsoft.com/office/drawing/2014/main" id="{31388012-C73A-4D33-8536-FF1B265D93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9556" y="4744351"/>
            <a:ext cx="2743200" cy="1830558"/>
          </a:xfrm>
          <a:prstGeom prst="rect">
            <a:avLst/>
          </a:prstGeom>
        </p:spPr>
      </p:pic>
      <p:pic>
        <p:nvPicPr>
          <p:cNvPr id="12" name="Picture 12">
            <a:extLst>
              <a:ext uri="{FF2B5EF4-FFF2-40B4-BE49-F238E27FC236}">
                <a16:creationId xmlns:a16="http://schemas.microsoft.com/office/drawing/2014/main" id="{2D74B7B3-3109-4F8E-A2C4-4C7FD9BFCCF4}"/>
              </a:ext>
            </a:extLst>
          </p:cNvPr>
          <p:cNvPicPr>
            <a:picLocks noChangeAspect="1"/>
          </p:cNvPicPr>
          <p:nvPr/>
        </p:nvPicPr>
        <p:blipFill>
          <a:blip r:embed="rId4"/>
          <a:stretch>
            <a:fillRect/>
          </a:stretch>
        </p:blipFill>
        <p:spPr>
          <a:xfrm>
            <a:off x="352788" y="1194327"/>
            <a:ext cx="2743200" cy="2064696"/>
          </a:xfrm>
          <a:prstGeom prst="rect">
            <a:avLst/>
          </a:prstGeom>
        </p:spPr>
      </p:pic>
      <p:pic>
        <p:nvPicPr>
          <p:cNvPr id="10" name="Picture 10">
            <a:extLst>
              <a:ext uri="{FF2B5EF4-FFF2-40B4-BE49-F238E27FC236}">
                <a16:creationId xmlns:a16="http://schemas.microsoft.com/office/drawing/2014/main" id="{0C728D31-6822-4131-85DA-83DD5E4B64CF}"/>
              </a:ext>
            </a:extLst>
          </p:cNvPr>
          <p:cNvPicPr>
            <a:picLocks noChangeAspect="1"/>
          </p:cNvPicPr>
          <p:nvPr/>
        </p:nvPicPr>
        <p:blipFill>
          <a:blip r:embed="rId5"/>
          <a:stretch>
            <a:fillRect/>
          </a:stretch>
        </p:blipFill>
        <p:spPr>
          <a:xfrm>
            <a:off x="661280" y="3033102"/>
            <a:ext cx="2743200" cy="2057400"/>
          </a:xfrm>
          <a:prstGeom prst="rect">
            <a:avLst/>
          </a:prstGeom>
        </p:spPr>
      </p:pic>
      <p:pic>
        <p:nvPicPr>
          <p:cNvPr id="13" name="Picture 13">
            <a:extLst>
              <a:ext uri="{FF2B5EF4-FFF2-40B4-BE49-F238E27FC236}">
                <a16:creationId xmlns:a16="http://schemas.microsoft.com/office/drawing/2014/main" id="{1C5C8523-B189-482F-9D7B-86C7C5364B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5116" y="5235783"/>
            <a:ext cx="1235450" cy="1227375"/>
          </a:xfrm>
          <a:prstGeom prst="rect">
            <a:avLst/>
          </a:prstGeom>
        </p:spPr>
      </p:pic>
      <p:pic>
        <p:nvPicPr>
          <p:cNvPr id="14" name="Picture 14" descr="Bell's Vireo 001.png">
            <a:extLst>
              <a:ext uri="{FF2B5EF4-FFF2-40B4-BE49-F238E27FC236}">
                <a16:creationId xmlns:a16="http://schemas.microsoft.com/office/drawing/2014/main" id="{5CA667E8-AEA1-4F28-A5F6-78728845B8D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627542" y="2967908"/>
            <a:ext cx="1027717" cy="1703745"/>
          </a:xfrm>
          <a:prstGeom prst="rect">
            <a:avLst/>
          </a:prstGeom>
        </p:spPr>
      </p:pic>
    </p:spTree>
    <p:extLst>
      <p:ext uri="{BB962C8B-B14F-4D97-AF65-F5344CB8AC3E}">
        <p14:creationId xmlns:p14="http://schemas.microsoft.com/office/powerpoint/2010/main" val="339279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56306" y="3925380"/>
            <a:ext cx="4848966" cy="1516014"/>
          </a:xfrm>
        </p:spPr>
        <p:txBody>
          <a:bodyPr vert="horz" lIns="91440" tIns="45720" rIns="91440" bIns="45720" rtlCol="0" anchor="b">
            <a:normAutofit/>
          </a:bodyPr>
          <a:lstStyle/>
          <a:p>
            <a:pPr algn="l">
              <a:lnSpc>
                <a:spcPct val="90000"/>
              </a:lnSpc>
            </a:pPr>
            <a:r>
              <a:rPr lang="en-US" sz="4200" dirty="0">
                <a:solidFill>
                  <a:srgbClr val="FFFFFF"/>
                </a:solidFill>
                <a:cs typeface="Calibri"/>
              </a:rPr>
              <a:t>Mojave Desert </a:t>
            </a:r>
            <a:br>
              <a:rPr lang="en-US" sz="4200" dirty="0">
                <a:solidFill>
                  <a:srgbClr val="FFFFFF"/>
                </a:solidFill>
                <a:cs typeface="Calibri"/>
              </a:rPr>
            </a:br>
            <a:r>
              <a:rPr lang="en-US" sz="4200" dirty="0">
                <a:solidFill>
                  <a:srgbClr val="FFFFFF"/>
                </a:solidFill>
                <a:cs typeface="Calibri"/>
              </a:rPr>
              <a:t>Project Examples</a:t>
            </a:r>
            <a:endParaRPr lang="en-US" dirty="0"/>
          </a:p>
        </p:txBody>
      </p:sp>
      <p:cxnSp>
        <p:nvCxnSpPr>
          <p:cNvPr id="12" name="Straight Connector 11">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686DD1FF-6FB7-4E31-9F31-D9A3912E07F9}"/>
              </a:ext>
            </a:extLst>
          </p:cNvPr>
          <p:cNvPicPr>
            <a:picLocks noChangeAspect="1"/>
          </p:cNvPicPr>
          <p:nvPr/>
        </p:nvPicPr>
        <p:blipFill>
          <a:blip r:embed="rId3"/>
          <a:stretch>
            <a:fillRect/>
          </a:stretch>
        </p:blipFill>
        <p:spPr>
          <a:xfrm>
            <a:off x="472191" y="436265"/>
            <a:ext cx="3627619" cy="2425307"/>
          </a:xfrm>
          <a:prstGeom prst="rect">
            <a:avLst/>
          </a:prstGeom>
        </p:spPr>
      </p:pic>
      <p:sp>
        <p:nvSpPr>
          <p:cNvPr id="7" name="TextBox 6">
            <a:extLst>
              <a:ext uri="{FF2B5EF4-FFF2-40B4-BE49-F238E27FC236}">
                <a16:creationId xmlns:a16="http://schemas.microsoft.com/office/drawing/2014/main" id="{A8FE6E48-1BA5-462A-A452-58343F04A3F1}"/>
              </a:ext>
            </a:extLst>
          </p:cNvPr>
          <p:cNvSpPr txBox="1"/>
          <p:nvPr/>
        </p:nvSpPr>
        <p:spPr>
          <a:xfrm>
            <a:off x="547141" y="2893101"/>
            <a:ext cx="34702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Fencing riparian breeding habitat for endangered birds</a:t>
            </a:r>
          </a:p>
        </p:txBody>
      </p:sp>
      <p:pic>
        <p:nvPicPr>
          <p:cNvPr id="8" name="Picture 8">
            <a:extLst>
              <a:ext uri="{FF2B5EF4-FFF2-40B4-BE49-F238E27FC236}">
                <a16:creationId xmlns:a16="http://schemas.microsoft.com/office/drawing/2014/main" id="{03100AE0-9565-43C3-9375-7DEDDBB14AFF}"/>
              </a:ext>
            </a:extLst>
          </p:cNvPr>
          <p:cNvPicPr>
            <a:picLocks noChangeAspect="1"/>
          </p:cNvPicPr>
          <p:nvPr/>
        </p:nvPicPr>
        <p:blipFill>
          <a:blip r:embed="rId4"/>
          <a:stretch>
            <a:fillRect/>
          </a:stretch>
        </p:blipFill>
        <p:spPr>
          <a:xfrm>
            <a:off x="472190" y="3662362"/>
            <a:ext cx="3215390" cy="2433873"/>
          </a:xfrm>
          <a:prstGeom prst="rect">
            <a:avLst/>
          </a:prstGeom>
        </p:spPr>
      </p:pic>
      <p:pic>
        <p:nvPicPr>
          <p:cNvPr id="9" name="Picture 10">
            <a:extLst>
              <a:ext uri="{FF2B5EF4-FFF2-40B4-BE49-F238E27FC236}">
                <a16:creationId xmlns:a16="http://schemas.microsoft.com/office/drawing/2014/main" id="{B2FD9158-DC92-4F9C-A53F-43BC1E17BC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1685" y="481929"/>
            <a:ext cx="3170419" cy="2378948"/>
          </a:xfrm>
          <a:prstGeom prst="rect">
            <a:avLst/>
          </a:prstGeom>
        </p:spPr>
      </p:pic>
      <p:sp>
        <p:nvSpPr>
          <p:cNvPr id="13" name="TextBox 12">
            <a:extLst>
              <a:ext uri="{FF2B5EF4-FFF2-40B4-BE49-F238E27FC236}">
                <a16:creationId xmlns:a16="http://schemas.microsoft.com/office/drawing/2014/main" id="{4A7A19C5-44D2-4414-991C-9B25C9EEBDB7}"/>
              </a:ext>
            </a:extLst>
          </p:cNvPr>
          <p:cNvSpPr txBox="1"/>
          <p:nvPr/>
        </p:nvSpPr>
        <p:spPr>
          <a:xfrm>
            <a:off x="5111646" y="2863121"/>
            <a:ext cx="34702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Riparian plantings to improve bird habitat</a:t>
            </a:r>
          </a:p>
        </p:txBody>
      </p:sp>
      <p:sp>
        <p:nvSpPr>
          <p:cNvPr id="14" name="TextBox 13">
            <a:extLst>
              <a:ext uri="{FF2B5EF4-FFF2-40B4-BE49-F238E27FC236}">
                <a16:creationId xmlns:a16="http://schemas.microsoft.com/office/drawing/2014/main" id="{F144CF3F-8872-49B1-A2A9-E93199779EEE}"/>
              </a:ext>
            </a:extLst>
          </p:cNvPr>
          <p:cNvSpPr txBox="1"/>
          <p:nvPr/>
        </p:nvSpPr>
        <p:spPr>
          <a:xfrm>
            <a:off x="472190" y="6130976"/>
            <a:ext cx="34702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Invasive Species Control</a:t>
            </a:r>
          </a:p>
        </p:txBody>
      </p:sp>
    </p:spTree>
    <p:extLst>
      <p:ext uri="{BB962C8B-B14F-4D97-AF65-F5344CB8AC3E}">
        <p14:creationId xmlns:p14="http://schemas.microsoft.com/office/powerpoint/2010/main" val="830396418"/>
      </p:ext>
    </p:extLst>
  </p:cSld>
  <p:clrMapOvr>
    <a:masterClrMapping/>
  </p:clrMapOvr>
</p:sld>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1619231B25F5419E6567B81F294E7D" ma:contentTypeVersion="10" ma:contentTypeDescription="Create a new document." ma:contentTypeScope="" ma:versionID="f5659df2eb31533c12afe9ef7ab79d5e">
  <xsd:schema xmlns:xsd="http://www.w3.org/2001/XMLSchema" xmlns:xs="http://www.w3.org/2001/XMLSchema" xmlns:p="http://schemas.microsoft.com/office/2006/metadata/properties" xmlns:ns2="9051457c-ceb4-4284-bbcd-a3791e536788" xmlns:ns3="949387c3-6f53-457b-84df-c7ef7f2e8cab" targetNamespace="http://schemas.microsoft.com/office/2006/metadata/properties" ma:root="true" ma:fieldsID="674ed0594baef6c519cb9c722f289ad1" ns2:_="" ns3:_="">
    <xsd:import namespace="9051457c-ceb4-4284-bbcd-a3791e536788"/>
    <xsd:import namespace="949387c3-6f53-457b-84df-c7ef7f2e8c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51457c-ceb4-4284-bbcd-a3791e5367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9387c3-6f53-457b-84df-c7ef7f2e8ca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6C858C-77EC-47FC-8CB4-6CE0510E1CE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A36AAEA-5CEB-4431-AB49-2FD0E2A20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51457c-ceb4-4284-bbcd-a3791e536788"/>
    <ds:schemaRef ds:uri="949387c3-6f53-457b-84df-c7ef7f2e8c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EB28EC-232B-4AFB-8EE3-34A978FA32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2298</TotalTime>
  <Words>1060</Words>
  <Application>Microsoft Office PowerPoint</Application>
  <PresentationFormat>On-screen Show (4:3)</PresentationFormat>
  <Paragraphs>113</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Berlin Sans FB</vt:lpstr>
      <vt:lpstr>Calibri</vt:lpstr>
      <vt:lpstr>Office Theme</vt:lpstr>
      <vt:lpstr> Nevada Partners for Fish and Wildlife Program </vt:lpstr>
      <vt:lpstr>Partners For Fish &amp; Wildlife Program</vt:lpstr>
      <vt:lpstr>Landownership and Uses</vt:lpstr>
      <vt:lpstr>Nevada Partners for Fish and Wildlife</vt:lpstr>
      <vt:lpstr>Strategic Plan (2017 – 2021) Great Basin Landscape Targets</vt:lpstr>
      <vt:lpstr>Secretarial Order 3362 (SO 3362)  Feburary 9, 2018</vt:lpstr>
      <vt:lpstr>Great Basin  Project Examples</vt:lpstr>
      <vt:lpstr>PowerPoint Presentation</vt:lpstr>
      <vt:lpstr>Mojave Desert  Project Examples</vt:lpstr>
      <vt:lpstr> </vt:lpstr>
      <vt:lpstr>How NV PIF  Can Help</vt:lpstr>
      <vt:lpstr>Nevada Contacts</vt:lpstr>
    </vt:vector>
  </TitlesOfParts>
  <Company>U.S. Fish &amp; Wildlife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 Fish &amp; Wildlife Service</dc:creator>
  <cp:lastModifiedBy>Kayla Henry</cp:lastModifiedBy>
  <cp:revision>596</cp:revision>
  <cp:lastPrinted>2019-10-05T02:35:42Z</cp:lastPrinted>
  <dcterms:created xsi:type="dcterms:W3CDTF">2012-01-12T21:36:37Z</dcterms:created>
  <dcterms:modified xsi:type="dcterms:W3CDTF">2021-11-11T21:21:20Z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0x010100661619231B25F5419E6567B81F294E7D</vt:lpwstr>
  </property>
</Properties>
</file>