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96" r:id="rId5"/>
  </p:sldMasterIdLst>
  <p:notesMasterIdLst>
    <p:notesMasterId r:id="rId31"/>
  </p:notesMasterIdLst>
  <p:sldIdLst>
    <p:sldId id="256" r:id="rId6"/>
    <p:sldId id="260" r:id="rId7"/>
    <p:sldId id="283" r:id="rId8"/>
    <p:sldId id="284" r:id="rId9"/>
    <p:sldId id="285" r:id="rId10"/>
    <p:sldId id="286" r:id="rId11"/>
    <p:sldId id="277" r:id="rId12"/>
    <p:sldId id="287" r:id="rId13"/>
    <p:sldId id="288" r:id="rId14"/>
    <p:sldId id="293" r:id="rId15"/>
    <p:sldId id="292" r:id="rId16"/>
    <p:sldId id="559" r:id="rId17"/>
    <p:sldId id="482" r:id="rId18"/>
    <p:sldId id="577" r:id="rId19"/>
    <p:sldId id="586" r:id="rId20"/>
    <p:sldId id="587" r:id="rId21"/>
    <p:sldId id="588" r:id="rId22"/>
    <p:sldId id="589" r:id="rId23"/>
    <p:sldId id="579" r:id="rId24"/>
    <p:sldId id="581" r:id="rId25"/>
    <p:sldId id="582" r:id="rId26"/>
    <p:sldId id="316" r:id="rId27"/>
    <p:sldId id="326" r:id="rId28"/>
    <p:sldId id="584" r:id="rId29"/>
    <p:sldId id="5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F862FF-59F0-4D37-9B4A-D1A8235BA01F}" v="376" dt="2023-09-15T13:58:52.5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25" y="5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741681774314297E-2"/>
          <c:y val="0.16385917710107026"/>
          <c:w val="0.64474002828559052"/>
          <c:h val="0.69061150861435761"/>
        </c:manualLayout>
      </c:layout>
      <c:barChart>
        <c:barDir val="col"/>
        <c:grouping val="clustered"/>
        <c:varyColors val="0"/>
        <c:ser>
          <c:idx val="0"/>
          <c:order val="0"/>
          <c:tx>
            <c:strRef>
              <c:f>'[YatesFEHA_Survey_5-2023.xls]Sheet1'!$A$5</c:f>
              <c:strCache>
                <c:ptCount val="1"/>
                <c:pt idx="0">
                  <c:v>Central/Northeast</c:v>
                </c:pt>
              </c:strCache>
            </c:strRef>
          </c:tx>
          <c:spPr>
            <a:solidFill>
              <a:schemeClr val="accent1"/>
            </a:solidFill>
            <a:ln>
              <a:noFill/>
            </a:ln>
            <a:effectLst/>
          </c:spPr>
          <c:invertIfNegative val="0"/>
          <c:cat>
            <c:numRef>
              <c:f>'[YatesFEHA_Survey_5-2023.xls]Sheet1'!$B$4:$G$4</c:f>
              <c:numCache>
                <c:formatCode>General</c:formatCode>
                <c:ptCount val="6"/>
                <c:pt idx="0">
                  <c:v>2018</c:v>
                </c:pt>
                <c:pt idx="1">
                  <c:v>2019</c:v>
                </c:pt>
                <c:pt idx="2">
                  <c:v>2020</c:v>
                </c:pt>
                <c:pt idx="3">
                  <c:v>2021</c:v>
                </c:pt>
                <c:pt idx="4">
                  <c:v>2022</c:v>
                </c:pt>
                <c:pt idx="5">
                  <c:v>2023</c:v>
                </c:pt>
              </c:numCache>
            </c:numRef>
          </c:cat>
          <c:val>
            <c:numRef>
              <c:f>'[YatesFEHA_Survey_5-2023.xls]Sheet1'!$B$5:$G$5</c:f>
              <c:numCache>
                <c:formatCode>General</c:formatCode>
                <c:ptCount val="6"/>
                <c:pt idx="0">
                  <c:v>0.95</c:v>
                </c:pt>
                <c:pt idx="1">
                  <c:v>0.73</c:v>
                </c:pt>
                <c:pt idx="2">
                  <c:v>0.92</c:v>
                </c:pt>
                <c:pt idx="3">
                  <c:v>0.85</c:v>
                </c:pt>
                <c:pt idx="4">
                  <c:v>0.72</c:v>
                </c:pt>
                <c:pt idx="5">
                  <c:v>0.75</c:v>
                </c:pt>
              </c:numCache>
            </c:numRef>
          </c:val>
          <c:extLst>
            <c:ext xmlns:c16="http://schemas.microsoft.com/office/drawing/2014/chart" uri="{C3380CC4-5D6E-409C-BE32-E72D297353CC}">
              <c16:uniqueId val="{00000000-6039-4480-AAB7-A3D3CB1C08B9}"/>
            </c:ext>
          </c:extLst>
        </c:ser>
        <c:ser>
          <c:idx val="1"/>
          <c:order val="1"/>
          <c:tx>
            <c:strRef>
              <c:f>'[YatesFEHA_Survey_5-2023.xls]Sheet1'!$A$6</c:f>
              <c:strCache>
                <c:ptCount val="1"/>
                <c:pt idx="0">
                  <c:v>Northwest</c:v>
                </c:pt>
              </c:strCache>
            </c:strRef>
          </c:tx>
          <c:spPr>
            <a:solidFill>
              <a:schemeClr val="accent2"/>
            </a:solidFill>
            <a:ln>
              <a:noFill/>
            </a:ln>
            <a:effectLst/>
          </c:spPr>
          <c:invertIfNegative val="0"/>
          <c:cat>
            <c:numRef>
              <c:f>'[YatesFEHA_Survey_5-2023.xls]Sheet1'!$B$4:$G$4</c:f>
              <c:numCache>
                <c:formatCode>General</c:formatCode>
                <c:ptCount val="6"/>
                <c:pt idx="0">
                  <c:v>2018</c:v>
                </c:pt>
                <c:pt idx="1">
                  <c:v>2019</c:v>
                </c:pt>
                <c:pt idx="2">
                  <c:v>2020</c:v>
                </c:pt>
                <c:pt idx="3">
                  <c:v>2021</c:v>
                </c:pt>
                <c:pt idx="4">
                  <c:v>2022</c:v>
                </c:pt>
                <c:pt idx="5">
                  <c:v>2023</c:v>
                </c:pt>
              </c:numCache>
            </c:numRef>
          </c:cat>
          <c:val>
            <c:numRef>
              <c:f>'[YatesFEHA_Survey_5-2023.xls]Sheet1'!$B$6:$G$6</c:f>
              <c:numCache>
                <c:formatCode>General</c:formatCode>
                <c:ptCount val="6"/>
                <c:pt idx="0">
                  <c:v>0.22</c:v>
                </c:pt>
                <c:pt idx="1">
                  <c:v>0.34</c:v>
                </c:pt>
                <c:pt idx="2">
                  <c:v>0.12</c:v>
                </c:pt>
                <c:pt idx="3">
                  <c:v>0.28999999999999998</c:v>
                </c:pt>
                <c:pt idx="4">
                  <c:v>0.28999999999999998</c:v>
                </c:pt>
                <c:pt idx="5">
                  <c:v>0.38</c:v>
                </c:pt>
              </c:numCache>
            </c:numRef>
          </c:val>
          <c:extLst>
            <c:ext xmlns:c16="http://schemas.microsoft.com/office/drawing/2014/chart" uri="{C3380CC4-5D6E-409C-BE32-E72D297353CC}">
              <c16:uniqueId val="{00000001-6039-4480-AAB7-A3D3CB1C08B9}"/>
            </c:ext>
          </c:extLst>
        </c:ser>
        <c:dLbls>
          <c:showLegendKey val="0"/>
          <c:showVal val="0"/>
          <c:showCatName val="0"/>
          <c:showSerName val="0"/>
          <c:showPercent val="0"/>
          <c:showBubbleSize val="0"/>
        </c:dLbls>
        <c:gapWidth val="219"/>
        <c:overlap val="-27"/>
        <c:axId val="2104438976"/>
        <c:axId val="1"/>
      </c:barChart>
      <c:catAx>
        <c:axId val="21044389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
        <c:crosses val="autoZero"/>
        <c:auto val="1"/>
        <c:lblAlgn val="ctr"/>
        <c:lblOffset val="100"/>
        <c:noMultiLvlLbl val="0"/>
      </c:catAx>
      <c:valAx>
        <c:axId val="1"/>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04438976"/>
        <c:crosses val="autoZero"/>
        <c:crossBetween val="between"/>
      </c:valAx>
      <c:spPr>
        <a:noFill/>
        <a:ln w="25400">
          <a:noFill/>
        </a:ln>
      </c:spPr>
    </c:plotArea>
    <c:legend>
      <c:legendPos val="b"/>
      <c:layout>
        <c:manualLayout>
          <c:xMode val="edge"/>
          <c:yMode val="edge"/>
          <c:x val="0.67278699175960377"/>
          <c:y val="3.3451771141575371E-3"/>
          <c:w val="0.31749264169454855"/>
          <c:h val="0.3618273103690201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484091370299143"/>
          <c:y val="0.15711972356666426"/>
          <c:w val="0.54705683424187357"/>
          <c:h val="0.62328842930778228"/>
        </c:manualLayout>
      </c:layout>
      <c:barChart>
        <c:barDir val="col"/>
        <c:grouping val="clustered"/>
        <c:varyColors val="0"/>
        <c:ser>
          <c:idx val="0"/>
          <c:order val="0"/>
          <c:tx>
            <c:strRef>
              <c:f>'Occupancy Rate'!$B$5</c:f>
              <c:strCache>
                <c:ptCount val="1"/>
                <c:pt idx="0">
                  <c:v>Lake Mead NRA</c:v>
                </c:pt>
              </c:strCache>
            </c:strRef>
          </c:tx>
          <c:invertIfNegative val="0"/>
          <c:trendline>
            <c:spPr>
              <a:ln w="25400">
                <a:solidFill>
                  <a:schemeClr val="tx1"/>
                </a:solidFill>
              </a:ln>
            </c:spPr>
            <c:trendlineType val="linear"/>
            <c:dispRSqr val="0"/>
            <c:dispEq val="0"/>
          </c:trendline>
          <c:cat>
            <c:numRef>
              <c:f>'Occupancy Rate'!$C$4:$O$4</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'Occupancy Rate'!$C$5:$O$5</c:f>
              <c:numCache>
                <c:formatCode>General</c:formatCode>
                <c:ptCount val="13"/>
                <c:pt idx="0">
                  <c:v>0.9375</c:v>
                </c:pt>
                <c:pt idx="1">
                  <c:v>1</c:v>
                </c:pt>
                <c:pt idx="2">
                  <c:v>1</c:v>
                </c:pt>
                <c:pt idx="3">
                  <c:v>0.89659999999999995</c:v>
                </c:pt>
                <c:pt idx="4">
                  <c:v>0.91180000000000005</c:v>
                </c:pt>
                <c:pt idx="6">
                  <c:v>0.88890000000000002</c:v>
                </c:pt>
                <c:pt idx="7">
                  <c:v>0.79169999999999996</c:v>
                </c:pt>
                <c:pt idx="9">
                  <c:v>0.79410000000000003</c:v>
                </c:pt>
                <c:pt idx="10">
                  <c:v>0.625</c:v>
                </c:pt>
                <c:pt idx="11">
                  <c:v>0.83330000000000004</c:v>
                </c:pt>
                <c:pt idx="12">
                  <c:v>0.82140000000000002</c:v>
                </c:pt>
              </c:numCache>
            </c:numRef>
          </c:val>
          <c:extLst>
            <c:ext xmlns:c16="http://schemas.microsoft.com/office/drawing/2014/chart" uri="{C3380CC4-5D6E-409C-BE32-E72D297353CC}">
              <c16:uniqueId val="{00000001-2EDB-4D08-845A-D00DFE28028F}"/>
            </c:ext>
          </c:extLst>
        </c:ser>
        <c:ser>
          <c:idx val="1"/>
          <c:order val="1"/>
          <c:tx>
            <c:strRef>
              <c:f>'Occupancy Rate'!$B$6</c:f>
              <c:strCache>
                <c:ptCount val="1"/>
                <c:pt idx="0">
                  <c:v>Southern Nevada</c:v>
                </c:pt>
              </c:strCache>
            </c:strRef>
          </c:tx>
          <c:invertIfNegative val="0"/>
          <c:cat>
            <c:numRef>
              <c:f>'Occupancy Rate'!$C$4:$O$4</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'Occupancy Rate'!$C$6:$O$6</c:f>
              <c:numCache>
                <c:formatCode>General</c:formatCode>
                <c:ptCount val="13"/>
                <c:pt idx="9">
                  <c:v>0.75</c:v>
                </c:pt>
                <c:pt idx="10">
                  <c:v>0.73680000000000001</c:v>
                </c:pt>
                <c:pt idx="11">
                  <c:v>0.84209999999999996</c:v>
                </c:pt>
                <c:pt idx="12">
                  <c:v>0.82350000000000001</c:v>
                </c:pt>
              </c:numCache>
            </c:numRef>
          </c:val>
          <c:extLst>
            <c:ext xmlns:c16="http://schemas.microsoft.com/office/drawing/2014/chart" uri="{C3380CC4-5D6E-409C-BE32-E72D297353CC}">
              <c16:uniqueId val="{00000002-2EDB-4D08-845A-D00DFE28028F}"/>
            </c:ext>
          </c:extLst>
        </c:ser>
        <c:dLbls>
          <c:showLegendKey val="0"/>
          <c:showVal val="0"/>
          <c:showCatName val="0"/>
          <c:showSerName val="0"/>
          <c:showPercent val="0"/>
          <c:showBubbleSize val="0"/>
        </c:dLbls>
        <c:gapWidth val="150"/>
        <c:axId val="340854352"/>
        <c:axId val="340856312"/>
      </c:barChart>
      <c:catAx>
        <c:axId val="340854352"/>
        <c:scaling>
          <c:orientation val="minMax"/>
        </c:scaling>
        <c:delete val="0"/>
        <c:axPos val="b"/>
        <c:numFmt formatCode="General" sourceLinked="1"/>
        <c:majorTickMark val="out"/>
        <c:minorTickMark val="none"/>
        <c:tickLblPos val="nextTo"/>
        <c:spPr>
          <a:ln>
            <a:solidFill>
              <a:schemeClr val="tx1"/>
            </a:solidFill>
          </a:ln>
        </c:spPr>
        <c:txPr>
          <a:bodyPr/>
          <a:lstStyle/>
          <a:p>
            <a:pPr>
              <a:defRPr sz="1800">
                <a:latin typeface="Arial" panose="020B0604020202020204" pitchFamily="34" charset="0"/>
                <a:cs typeface="Arial" panose="020B0604020202020204" pitchFamily="34" charset="0"/>
              </a:defRPr>
            </a:pPr>
            <a:endParaRPr lang="en-US"/>
          </a:p>
        </c:txPr>
        <c:crossAx val="340856312"/>
        <c:crosses val="autoZero"/>
        <c:auto val="1"/>
        <c:lblAlgn val="ctr"/>
        <c:lblOffset val="100"/>
        <c:noMultiLvlLbl val="0"/>
      </c:catAx>
      <c:valAx>
        <c:axId val="340856312"/>
        <c:scaling>
          <c:orientation val="minMax"/>
          <c:max val="1"/>
        </c:scaling>
        <c:delete val="0"/>
        <c:axPos val="l"/>
        <c:title>
          <c:tx>
            <c:rich>
              <a:bodyPr rot="-5400000" vert="horz"/>
              <a:lstStyle/>
              <a:p>
                <a:pPr>
                  <a:defRPr sz="1800" b="0">
                    <a:latin typeface="Arial" panose="020B0604020202020204" pitchFamily="34" charset="0"/>
                    <a:cs typeface="Arial" panose="020B0604020202020204" pitchFamily="34" charset="0"/>
                  </a:defRPr>
                </a:pPr>
                <a:r>
                  <a:rPr lang="en-US" sz="1800" b="0" dirty="0">
                    <a:latin typeface="Arial" panose="020B0604020202020204" pitchFamily="34" charset="0"/>
                    <a:cs typeface="Arial" panose="020B0604020202020204" pitchFamily="34" charset="0"/>
                  </a:rPr>
                  <a:t>Annual</a:t>
                </a:r>
                <a:r>
                  <a:rPr lang="en-US" sz="1800" b="0" baseline="0" dirty="0">
                    <a:latin typeface="Arial" panose="020B0604020202020204" pitchFamily="34" charset="0"/>
                    <a:cs typeface="Arial" panose="020B0604020202020204" pitchFamily="34" charset="0"/>
                  </a:rPr>
                  <a:t> Territory Occupancy</a:t>
                </a:r>
                <a:endParaRPr lang="en-US" sz="1800" b="0" dirty="0">
                  <a:latin typeface="Arial" panose="020B0604020202020204" pitchFamily="34" charset="0"/>
                  <a:cs typeface="Arial" panose="020B0604020202020204" pitchFamily="34" charset="0"/>
                </a:endParaRPr>
              </a:p>
            </c:rich>
          </c:tx>
          <c:layout>
            <c:manualLayout>
              <c:xMode val="edge"/>
              <c:yMode val="edge"/>
              <c:x val="6.1528871391076122E-2"/>
              <c:y val="8.3491973141911494E-2"/>
            </c:manualLayout>
          </c:layout>
          <c:overlay val="0"/>
        </c:title>
        <c:numFmt formatCode="General" sourceLinked="1"/>
        <c:majorTickMark val="out"/>
        <c:minorTickMark val="none"/>
        <c:tickLblPos val="nextTo"/>
        <c:spPr>
          <a:ln>
            <a:solidFill>
              <a:schemeClr val="tx1"/>
            </a:solidFill>
          </a:ln>
        </c:spPr>
        <c:txPr>
          <a:bodyPr/>
          <a:lstStyle/>
          <a:p>
            <a:pPr>
              <a:defRPr sz="1800">
                <a:latin typeface="Arial" panose="020B0604020202020204" pitchFamily="34" charset="0"/>
                <a:cs typeface="Arial" panose="020B0604020202020204" pitchFamily="34" charset="0"/>
              </a:defRPr>
            </a:pPr>
            <a:endParaRPr lang="en-US"/>
          </a:p>
        </c:txPr>
        <c:crossAx val="340854352"/>
        <c:crosses val="autoZero"/>
        <c:crossBetween val="between"/>
      </c:valAx>
    </c:plotArea>
    <c:legend>
      <c:legendPos val="r"/>
      <c:layout>
        <c:manualLayout>
          <c:xMode val="edge"/>
          <c:yMode val="edge"/>
          <c:x val="0.74967961336563704"/>
          <c:y val="0.43507362784471221"/>
          <c:w val="0.21624971609731578"/>
          <c:h val="0.3383708060588812"/>
        </c:manualLayout>
      </c:layout>
      <c:overlay val="0"/>
      <c:txPr>
        <a:bodyPr/>
        <a:lstStyle/>
        <a:p>
          <a:pPr>
            <a:defRPr sz="1400"/>
          </a:pPr>
          <a:endParaRPr lang="en-US"/>
        </a:p>
      </c:txPr>
    </c:legend>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3882993768305"/>
          <c:y val="5.0925925925925923E-2"/>
          <c:w val="0.75490570341511487"/>
          <c:h val="0.80923867261045945"/>
        </c:manualLayout>
      </c:layout>
      <c:scatterChart>
        <c:scatterStyle val="lineMarker"/>
        <c:varyColors val="0"/>
        <c:ser>
          <c:idx val="1"/>
          <c:order val="1"/>
          <c:tx>
            <c:v>Yukon River, AK</c:v>
          </c:tx>
          <c:spPr>
            <a:ln w="19050" cap="rnd">
              <a:solidFill>
                <a:schemeClr val="tx1"/>
              </a:solidFill>
              <a:round/>
            </a:ln>
            <a:effectLst/>
          </c:spPr>
          <c:marker>
            <c:symbol val="circle"/>
            <c:size val="6"/>
            <c:spPr>
              <a:solidFill>
                <a:schemeClr val="tx1"/>
              </a:solidFill>
              <a:ln w="9525">
                <a:solidFill>
                  <a:schemeClr val="tx1"/>
                </a:solidFill>
              </a:ln>
              <a:effectLst/>
            </c:spPr>
          </c:marker>
          <c:trendline>
            <c:spPr>
              <a:ln w="25400" cap="rnd">
                <a:solidFill>
                  <a:schemeClr val="tx1"/>
                </a:solidFill>
                <a:prstDash val="solid"/>
              </a:ln>
              <a:effectLst/>
            </c:spPr>
            <c:trendlineType val="poly"/>
            <c:order val="4"/>
            <c:dispRSqr val="0"/>
            <c:dispEq val="0"/>
          </c:trendline>
          <c:xVal>
            <c:numRef>
              <c:f>'[AK and TX 2023.xlsx]AK V TX'!$A$2:$A$43</c:f>
              <c:numCache>
                <c:formatCode>General</c:formatCode>
                <c:ptCount val="42"/>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pt idx="36">
                  <c:v>2017</c:v>
                </c:pt>
                <c:pt idx="37">
                  <c:v>2018</c:v>
                </c:pt>
                <c:pt idx="38">
                  <c:v>2019</c:v>
                </c:pt>
                <c:pt idx="39">
                  <c:v>2021</c:v>
                </c:pt>
                <c:pt idx="40">
                  <c:v>2022</c:v>
                </c:pt>
                <c:pt idx="41">
                  <c:v>2023</c:v>
                </c:pt>
              </c:numCache>
            </c:numRef>
          </c:xVal>
          <c:yVal>
            <c:numRef>
              <c:f>'[AK and TX 2023.xlsx]AK V TX'!$D$2:$D$43</c:f>
              <c:numCache>
                <c:formatCode>General</c:formatCode>
                <c:ptCount val="42"/>
                <c:pt idx="0">
                  <c:v>39</c:v>
                </c:pt>
                <c:pt idx="1">
                  <c:v>49</c:v>
                </c:pt>
                <c:pt idx="2">
                  <c:v>54</c:v>
                </c:pt>
                <c:pt idx="3">
                  <c:v>53</c:v>
                </c:pt>
                <c:pt idx="4">
                  <c:v>53</c:v>
                </c:pt>
                <c:pt idx="5">
                  <c:v>56</c:v>
                </c:pt>
                <c:pt idx="6">
                  <c:v>65</c:v>
                </c:pt>
                <c:pt idx="7">
                  <c:v>66</c:v>
                </c:pt>
                <c:pt idx="8">
                  <c:v>69</c:v>
                </c:pt>
                <c:pt idx="9">
                  <c:v>71</c:v>
                </c:pt>
                <c:pt idx="10">
                  <c:v>70</c:v>
                </c:pt>
                <c:pt idx="11">
                  <c:v>74</c:v>
                </c:pt>
                <c:pt idx="12">
                  <c:v>80</c:v>
                </c:pt>
                <c:pt idx="13">
                  <c:v>85</c:v>
                </c:pt>
                <c:pt idx="14">
                  <c:v>89</c:v>
                </c:pt>
                <c:pt idx="15">
                  <c:v>84</c:v>
                </c:pt>
                <c:pt idx="16">
                  <c:v>90</c:v>
                </c:pt>
                <c:pt idx="17">
                  <c:v>91</c:v>
                </c:pt>
                <c:pt idx="18">
                  <c:v>91</c:v>
                </c:pt>
                <c:pt idx="19">
                  <c:v>92</c:v>
                </c:pt>
                <c:pt idx="20">
                  <c:v>96</c:v>
                </c:pt>
                <c:pt idx="21">
                  <c:v>95</c:v>
                </c:pt>
                <c:pt idx="22">
                  <c:v>98</c:v>
                </c:pt>
                <c:pt idx="23">
                  <c:v>100</c:v>
                </c:pt>
                <c:pt idx="24">
                  <c:v>98</c:v>
                </c:pt>
                <c:pt idx="25">
                  <c:v>93</c:v>
                </c:pt>
                <c:pt idx="26">
                  <c:v>99</c:v>
                </c:pt>
                <c:pt idx="27">
                  <c:v>102</c:v>
                </c:pt>
                <c:pt idx="28">
                  <c:v>106</c:v>
                </c:pt>
                <c:pt idx="29">
                  <c:v>106</c:v>
                </c:pt>
                <c:pt idx="30">
                  <c:v>107</c:v>
                </c:pt>
                <c:pt idx="31">
                  <c:v>116</c:v>
                </c:pt>
                <c:pt idx="32">
                  <c:v>116</c:v>
                </c:pt>
                <c:pt idx="33">
                  <c:v>120</c:v>
                </c:pt>
                <c:pt idx="34">
                  <c:v>115</c:v>
                </c:pt>
                <c:pt idx="35">
                  <c:v>122</c:v>
                </c:pt>
                <c:pt idx="36">
                  <c:v>116</c:v>
                </c:pt>
                <c:pt idx="37">
                  <c:v>123</c:v>
                </c:pt>
                <c:pt idx="38">
                  <c:v>112</c:v>
                </c:pt>
                <c:pt idx="39">
                  <c:v>104</c:v>
                </c:pt>
                <c:pt idx="40">
                  <c:v>85</c:v>
                </c:pt>
                <c:pt idx="41">
                  <c:v>77</c:v>
                </c:pt>
              </c:numCache>
            </c:numRef>
          </c:yVal>
          <c:smooth val="0"/>
          <c:extLst>
            <c:ext xmlns:c16="http://schemas.microsoft.com/office/drawing/2014/chart" uri="{C3380CC4-5D6E-409C-BE32-E72D297353CC}">
              <c16:uniqueId val="{00000001-EEA0-433D-9BB7-55DA84CB034C}"/>
            </c:ext>
          </c:extLst>
        </c:ser>
        <c:dLbls>
          <c:showLegendKey val="0"/>
          <c:showVal val="0"/>
          <c:showCatName val="0"/>
          <c:showSerName val="0"/>
          <c:showPercent val="0"/>
          <c:showBubbleSize val="0"/>
        </c:dLbls>
        <c:axId val="715528479"/>
        <c:axId val="386559071"/>
      </c:scatterChart>
      <c:scatterChart>
        <c:scatterStyle val="lineMarker"/>
        <c:varyColors val="0"/>
        <c:ser>
          <c:idx val="0"/>
          <c:order val="0"/>
          <c:tx>
            <c:v>Padre Island, TX Spring</c:v>
          </c:tx>
          <c:spPr>
            <a:ln w="19050" cap="rnd">
              <a:solidFill>
                <a:schemeClr val="tx1"/>
              </a:solidFill>
              <a:prstDash val="sysDash"/>
              <a:round/>
            </a:ln>
            <a:effectLst/>
          </c:spPr>
          <c:marker>
            <c:symbol val="circle"/>
            <c:size val="6"/>
            <c:spPr>
              <a:noFill/>
              <a:ln w="19050">
                <a:solidFill>
                  <a:schemeClr val="tx1"/>
                </a:solidFill>
              </a:ln>
              <a:effectLst/>
            </c:spPr>
          </c:marker>
          <c:trendline>
            <c:spPr>
              <a:ln w="44450" cap="rnd">
                <a:solidFill>
                  <a:schemeClr val="tx1"/>
                </a:solidFill>
                <a:prstDash val="sysDot"/>
              </a:ln>
              <a:effectLst/>
            </c:spPr>
            <c:trendlineType val="poly"/>
            <c:order val="4"/>
            <c:dispRSqr val="0"/>
            <c:dispEq val="0"/>
          </c:trendline>
          <c:xVal>
            <c:numRef>
              <c:f>'[AK and TX 2023.xlsx]AK V TX'!$A$2:$A$43</c:f>
              <c:numCache>
                <c:formatCode>General</c:formatCode>
                <c:ptCount val="42"/>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pt idx="36">
                  <c:v>2017</c:v>
                </c:pt>
                <c:pt idx="37">
                  <c:v>2018</c:v>
                </c:pt>
                <c:pt idx="38">
                  <c:v>2019</c:v>
                </c:pt>
                <c:pt idx="39">
                  <c:v>2021</c:v>
                </c:pt>
                <c:pt idx="40">
                  <c:v>2022</c:v>
                </c:pt>
                <c:pt idx="41">
                  <c:v>2023</c:v>
                </c:pt>
              </c:numCache>
            </c:numRef>
          </c:xVal>
          <c:yVal>
            <c:numRef>
              <c:f>'[AK and TX 2023.xlsx]AK V TX'!$B$2:$B$43</c:f>
              <c:numCache>
                <c:formatCode>0.00</c:formatCode>
                <c:ptCount val="42"/>
                <c:pt idx="0">
                  <c:v>6.05</c:v>
                </c:pt>
                <c:pt idx="1">
                  <c:v>8.2200000000000006</c:v>
                </c:pt>
                <c:pt idx="2">
                  <c:v>11.86</c:v>
                </c:pt>
                <c:pt idx="3">
                  <c:v>7.31</c:v>
                </c:pt>
                <c:pt idx="4">
                  <c:v>10.06</c:v>
                </c:pt>
                <c:pt idx="5">
                  <c:v>15.63</c:v>
                </c:pt>
                <c:pt idx="6">
                  <c:v>12.75</c:v>
                </c:pt>
                <c:pt idx="7">
                  <c:v>19.440000000000001</c:v>
                </c:pt>
                <c:pt idx="8">
                  <c:v>14.51</c:v>
                </c:pt>
                <c:pt idx="9">
                  <c:v>13.61</c:v>
                </c:pt>
                <c:pt idx="10">
                  <c:v>13.64</c:v>
                </c:pt>
                <c:pt idx="11">
                  <c:v>10.8</c:v>
                </c:pt>
                <c:pt idx="12">
                  <c:v>13.06</c:v>
                </c:pt>
                <c:pt idx="13">
                  <c:v>12.23</c:v>
                </c:pt>
                <c:pt idx="14">
                  <c:v>15.04</c:v>
                </c:pt>
                <c:pt idx="15">
                  <c:v>17.04</c:v>
                </c:pt>
                <c:pt idx="16">
                  <c:v>6.21</c:v>
                </c:pt>
                <c:pt idx="17">
                  <c:v>15.37</c:v>
                </c:pt>
                <c:pt idx="18">
                  <c:v>20.38</c:v>
                </c:pt>
                <c:pt idx="19">
                  <c:v>24.62</c:v>
                </c:pt>
                <c:pt idx="20">
                  <c:v>21.67</c:v>
                </c:pt>
                <c:pt idx="21">
                  <c:v>12.82</c:v>
                </c:pt>
                <c:pt idx="22">
                  <c:v>19.440000000000001</c:v>
                </c:pt>
                <c:pt idx="23">
                  <c:v>19.809999999999999</c:v>
                </c:pt>
                <c:pt idx="24">
                  <c:v>21.51</c:v>
                </c:pt>
                <c:pt idx="25">
                  <c:v>17.75</c:v>
                </c:pt>
                <c:pt idx="26">
                  <c:v>16.88</c:v>
                </c:pt>
                <c:pt idx="27">
                  <c:v>14.68</c:v>
                </c:pt>
                <c:pt idx="28">
                  <c:v>20.18</c:v>
                </c:pt>
                <c:pt idx="29">
                  <c:v>15.19</c:v>
                </c:pt>
                <c:pt idx="30">
                  <c:v>16.239999999999998</c:v>
                </c:pt>
                <c:pt idx="31">
                  <c:v>20.76</c:v>
                </c:pt>
                <c:pt idx="32">
                  <c:v>22.01</c:v>
                </c:pt>
                <c:pt idx="33" formatCode="General">
                  <c:v>28.01</c:v>
                </c:pt>
                <c:pt idx="34" formatCode="General">
                  <c:v>28.88</c:v>
                </c:pt>
                <c:pt idx="35" formatCode="General">
                  <c:v>28.58</c:v>
                </c:pt>
                <c:pt idx="36">
                  <c:v>23.96</c:v>
                </c:pt>
                <c:pt idx="37" formatCode="General">
                  <c:v>19.09</c:v>
                </c:pt>
                <c:pt idx="38" formatCode="General">
                  <c:v>25.04</c:v>
                </c:pt>
                <c:pt idx="39" formatCode="General">
                  <c:v>6.33</c:v>
                </c:pt>
                <c:pt idx="40" formatCode="General">
                  <c:v>12.62</c:v>
                </c:pt>
                <c:pt idx="41" formatCode="General">
                  <c:v>10.08</c:v>
                </c:pt>
              </c:numCache>
            </c:numRef>
          </c:yVal>
          <c:smooth val="1"/>
          <c:extLst>
            <c:ext xmlns:c16="http://schemas.microsoft.com/office/drawing/2014/chart" uri="{C3380CC4-5D6E-409C-BE32-E72D297353CC}">
              <c16:uniqueId val="{00000003-EEA0-433D-9BB7-55DA84CB034C}"/>
            </c:ext>
          </c:extLst>
        </c:ser>
        <c:dLbls>
          <c:showLegendKey val="0"/>
          <c:showVal val="0"/>
          <c:showCatName val="0"/>
          <c:showSerName val="0"/>
          <c:showPercent val="0"/>
          <c:showBubbleSize val="0"/>
        </c:dLbls>
        <c:axId val="779761055"/>
        <c:axId val="779767775"/>
      </c:scatterChart>
      <c:valAx>
        <c:axId val="71552847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mn-cs"/>
                  </a:defRPr>
                </a:pPr>
                <a:r>
                  <a:rPr lang="en-US"/>
                  <a:t>Year</a:t>
                </a:r>
              </a:p>
            </c:rich>
          </c:tx>
          <c:layout>
            <c:manualLayout>
              <c:xMode val="edge"/>
              <c:yMode val="edge"/>
              <c:x val="0.48579137051669236"/>
              <c:y val="0.9364121144676141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title>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386559071"/>
        <c:crosses val="autoZero"/>
        <c:crossBetween val="midCat"/>
      </c:valAx>
      <c:valAx>
        <c:axId val="3865590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mn-cs"/>
                  </a:defRPr>
                </a:pPr>
                <a:r>
                  <a:rPr lang="en-US"/>
                  <a:t>Adults on Territory, Yukon River, AK</a:t>
                </a:r>
              </a:p>
            </c:rich>
          </c:tx>
          <c:layout>
            <c:manualLayout>
              <c:xMode val="edge"/>
              <c:yMode val="edge"/>
              <c:x val="2.7777577114787254E-3"/>
              <c:y val="0.2425302950668283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715528479"/>
        <c:crosses val="autoZero"/>
        <c:crossBetween val="midCat"/>
      </c:valAx>
      <c:valAx>
        <c:axId val="779767775"/>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mn-cs"/>
                  </a:defRPr>
                </a:pPr>
                <a:r>
                  <a:rPr lang="en-US"/>
                  <a:t>SIghtings/10 hr, TX</a:t>
                </a:r>
              </a:p>
            </c:rich>
          </c:tx>
          <c:layout>
            <c:manualLayout>
              <c:xMode val="edge"/>
              <c:yMode val="edge"/>
              <c:x val="0.96296986341365498"/>
              <c:y val="0.3003932478859205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title>
        <c:numFmt formatCode="0.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779761055"/>
        <c:crosses val="max"/>
        <c:crossBetween val="midCat"/>
      </c:valAx>
      <c:valAx>
        <c:axId val="779761055"/>
        <c:scaling>
          <c:orientation val="minMax"/>
        </c:scaling>
        <c:delete val="1"/>
        <c:axPos val="b"/>
        <c:numFmt formatCode="General" sourceLinked="1"/>
        <c:majorTickMark val="out"/>
        <c:minorTickMark val="none"/>
        <c:tickLblPos val="nextTo"/>
        <c:crossAx val="779767775"/>
        <c:crosses val="autoZero"/>
        <c:crossBetween val="midCat"/>
      </c:valAx>
      <c:spPr>
        <a:noFill/>
        <a:ln w="12700">
          <a:solidFill>
            <a:schemeClr val="tx1"/>
          </a:solidFill>
        </a:ln>
        <a:effectLst/>
      </c:spPr>
    </c:plotArea>
    <c:legend>
      <c:legendPos val="r"/>
      <c:legendEntry>
        <c:idx val="2"/>
        <c:delete val="1"/>
      </c:legendEntry>
      <c:legendEntry>
        <c:idx val="3"/>
        <c:delete val="1"/>
      </c:legendEntry>
      <c:layout>
        <c:manualLayout>
          <c:xMode val="edge"/>
          <c:yMode val="edge"/>
          <c:x val="0.17358948293388926"/>
          <c:y val="9.5972184282527823E-2"/>
          <c:w val="0.29380228274218018"/>
          <c:h val="0.13378644993646796"/>
        </c:manualLayout>
      </c:layout>
      <c:overlay val="0"/>
      <c:spPr>
        <a:solidFill>
          <a:schemeClr val="bg1"/>
        </a:solidFill>
        <a:ln w="12700">
          <a:solidFill>
            <a:schemeClr val="tx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baseline="0">
          <a:latin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75B092-132B-4DA0-9C16-8D591C75E161}"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236079-633A-4FA4-9573-B528F03C5D9A}" type="slidenum">
              <a:rPr lang="en-US" smtClean="0"/>
              <a:t>‹#›</a:t>
            </a:fld>
            <a:endParaRPr lang="en-US"/>
          </a:p>
        </p:txBody>
      </p:sp>
    </p:spTree>
    <p:extLst>
      <p:ext uri="{BB962C8B-B14F-4D97-AF65-F5344CB8AC3E}">
        <p14:creationId xmlns:p14="http://schemas.microsoft.com/office/powerpoint/2010/main" val="210406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363538" y="690563"/>
            <a:ext cx="6130925" cy="34496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5B7FB4-7285-4643-9306-8D09879CF00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71974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363538" y="690563"/>
            <a:ext cx="6130925" cy="34496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5B7FB4-7285-4643-9306-8D09879CF00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03011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Current situation is quite different with an increasing population in southern NV which appears to be expanding northward into more arid mountain ranges not previously inhabited.  In particular, I’ll be talking to you about the population just outside Las Vegas in Lake Mead National Recreation Area.  The NV Department of Wildlife conducts annual aerial surveys across large portions of the rest of the state, but there is a LOT of open space out there…</a:t>
            </a:r>
          </a:p>
          <a:p>
            <a:endParaRPr lang="en-US" altLang="en-US"/>
          </a:p>
        </p:txBody>
      </p:sp>
      <p:sp>
        <p:nvSpPr>
          <p:cNvPr id="4" name="Slide Number Placeholder 3"/>
          <p:cNvSpPr>
            <a:spLocks noGrp="1"/>
          </p:cNvSpPr>
          <p:nvPr>
            <p:ph type="sldNum" sz="quarter" idx="5"/>
          </p:nvPr>
        </p:nvSpPr>
        <p:spPr/>
        <p:txBody>
          <a:bodyPr/>
          <a:lstStyle/>
          <a:p>
            <a:pPr>
              <a:defRPr/>
            </a:pPr>
            <a:fld id="{FDD1A772-18F2-45F2-985A-3B8112033BC3}" type="slidenum">
              <a:rPr lang="en-US" smtClean="0"/>
              <a:pPr>
                <a:defRPr/>
              </a:pPr>
              <a:t>22</a:t>
            </a:fld>
            <a:endParaRPr lang="en-US"/>
          </a:p>
        </p:txBody>
      </p:sp>
    </p:spTree>
    <p:extLst>
      <p:ext uri="{BB962C8B-B14F-4D97-AF65-F5344CB8AC3E}">
        <p14:creationId xmlns:p14="http://schemas.microsoft.com/office/powerpoint/2010/main" val="3865740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6B8AE0-2DC0-490E-B06B-C0082FEF0A5D}" type="slidenum">
              <a:rPr lang="en-US">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956398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6C76D8-414F-4201-8C48-33A8855DFA56}"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9CF4F-000E-4CE0-B7A9-A6B435580A05}" type="slidenum">
              <a:rPr lang="en-US" smtClean="0"/>
              <a:t>‹#›</a:t>
            </a:fld>
            <a:endParaRPr lang="en-US"/>
          </a:p>
        </p:txBody>
      </p:sp>
    </p:spTree>
    <p:extLst>
      <p:ext uri="{BB962C8B-B14F-4D97-AF65-F5344CB8AC3E}">
        <p14:creationId xmlns:p14="http://schemas.microsoft.com/office/powerpoint/2010/main" val="3210592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C76D8-414F-4201-8C48-33A8855DFA56}"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9CF4F-000E-4CE0-B7A9-A6B435580A05}" type="slidenum">
              <a:rPr lang="en-US" smtClean="0"/>
              <a:t>‹#›</a:t>
            </a:fld>
            <a:endParaRPr lang="en-US"/>
          </a:p>
        </p:txBody>
      </p:sp>
    </p:spTree>
    <p:extLst>
      <p:ext uri="{BB962C8B-B14F-4D97-AF65-F5344CB8AC3E}">
        <p14:creationId xmlns:p14="http://schemas.microsoft.com/office/powerpoint/2010/main" val="2560480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C76D8-414F-4201-8C48-33A8855DFA56}"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9CF4F-000E-4CE0-B7A9-A6B435580A05}" type="slidenum">
              <a:rPr lang="en-US" smtClean="0"/>
              <a:t>‹#›</a:t>
            </a:fld>
            <a:endParaRPr lang="en-US"/>
          </a:p>
        </p:txBody>
      </p:sp>
    </p:spTree>
    <p:extLst>
      <p:ext uri="{BB962C8B-B14F-4D97-AF65-F5344CB8AC3E}">
        <p14:creationId xmlns:p14="http://schemas.microsoft.com/office/powerpoint/2010/main" val="3742883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EA4BB38-0E71-42D8-B7C6-3818108265B2}" type="datetimeFigureOut">
              <a:rPr lang="en-US"/>
              <a:pPr>
                <a:defRPr/>
              </a:pPr>
              <a:t>9/21/2023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EAE4FA-5AFF-4D49-AAD8-C49E0174E9A6}" type="slidenum">
              <a:rPr lang="en-US" altLang="en-US"/>
              <a:pPr>
                <a:defRPr/>
              </a:pPr>
              <a:t>‹#›</a:t>
            </a:fld>
            <a:endParaRPr lang="en-US" altLang="en-US"/>
          </a:p>
        </p:txBody>
      </p:sp>
    </p:spTree>
    <p:extLst>
      <p:ext uri="{BB962C8B-B14F-4D97-AF65-F5344CB8AC3E}">
        <p14:creationId xmlns:p14="http://schemas.microsoft.com/office/powerpoint/2010/main" val="2505879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F7B05D4-9F6A-49FC-AAF6-8895AF53F759}" type="datetimeFigureOut">
              <a:rPr lang="en-US"/>
              <a:pPr>
                <a:defRPr/>
              </a:pPr>
              <a:t>9/21/2023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22BAF0-9321-4DFA-BDEE-6AEDBB6645C2}" type="slidenum">
              <a:rPr lang="en-US" altLang="en-US"/>
              <a:pPr>
                <a:defRPr/>
              </a:pPr>
              <a:t>‹#›</a:t>
            </a:fld>
            <a:endParaRPr lang="en-US" altLang="en-US"/>
          </a:p>
        </p:txBody>
      </p:sp>
    </p:spTree>
    <p:extLst>
      <p:ext uri="{BB962C8B-B14F-4D97-AF65-F5344CB8AC3E}">
        <p14:creationId xmlns:p14="http://schemas.microsoft.com/office/powerpoint/2010/main" val="863250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14BA497-BF98-4D26-8214-8525C65D0D5C}" type="datetimeFigureOut">
              <a:rPr lang="en-US"/>
              <a:pPr>
                <a:defRPr/>
              </a:pPr>
              <a:t>9/21/2023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32CA15-CA3C-453C-9968-0B934EBEDDF0}" type="slidenum">
              <a:rPr lang="en-US" altLang="en-US"/>
              <a:pPr>
                <a:defRPr/>
              </a:pPr>
              <a:t>‹#›</a:t>
            </a:fld>
            <a:endParaRPr lang="en-US" altLang="en-US"/>
          </a:p>
        </p:txBody>
      </p:sp>
    </p:spTree>
    <p:extLst>
      <p:ext uri="{BB962C8B-B14F-4D97-AF65-F5344CB8AC3E}">
        <p14:creationId xmlns:p14="http://schemas.microsoft.com/office/powerpoint/2010/main" val="2533703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571D2D8-F1A7-475A-8AF0-C6B92B0B9AB0}" type="datetimeFigureOut">
              <a:rPr lang="en-US"/>
              <a:pPr>
                <a:defRPr/>
              </a:pPr>
              <a:t>9/21/2023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745486D-BFFA-4AD8-A3A5-0C5A06791B1B}" type="slidenum">
              <a:rPr lang="en-US" altLang="en-US"/>
              <a:pPr>
                <a:defRPr/>
              </a:pPr>
              <a:t>‹#›</a:t>
            </a:fld>
            <a:endParaRPr lang="en-US" altLang="en-US"/>
          </a:p>
        </p:txBody>
      </p:sp>
    </p:spTree>
    <p:extLst>
      <p:ext uri="{BB962C8B-B14F-4D97-AF65-F5344CB8AC3E}">
        <p14:creationId xmlns:p14="http://schemas.microsoft.com/office/powerpoint/2010/main" val="2635825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DE21263-77A7-4C81-8611-8E27B3B40AC2}" type="datetimeFigureOut">
              <a:rPr lang="en-US"/>
              <a:pPr>
                <a:defRPr/>
              </a:pPr>
              <a:t>9/21/2023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CBF7A0C-E7C3-4195-BBCD-25C63F19D878}" type="slidenum">
              <a:rPr lang="en-US" altLang="en-US"/>
              <a:pPr>
                <a:defRPr/>
              </a:pPr>
              <a:t>‹#›</a:t>
            </a:fld>
            <a:endParaRPr lang="en-US" altLang="en-US"/>
          </a:p>
        </p:txBody>
      </p:sp>
    </p:spTree>
    <p:extLst>
      <p:ext uri="{BB962C8B-B14F-4D97-AF65-F5344CB8AC3E}">
        <p14:creationId xmlns:p14="http://schemas.microsoft.com/office/powerpoint/2010/main" val="3050653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3C1CE69-F69B-49D9-A815-780FEC459BE1}" type="datetimeFigureOut">
              <a:rPr lang="en-US"/>
              <a:pPr>
                <a:defRPr/>
              </a:pPr>
              <a:t>9/21/2023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C8450F8-DC5C-4175-9626-A9CD7FAB7E7A}" type="slidenum">
              <a:rPr lang="en-US" altLang="en-US"/>
              <a:pPr>
                <a:defRPr/>
              </a:pPr>
              <a:t>‹#›</a:t>
            </a:fld>
            <a:endParaRPr lang="en-US" altLang="en-US"/>
          </a:p>
        </p:txBody>
      </p:sp>
    </p:spTree>
    <p:extLst>
      <p:ext uri="{BB962C8B-B14F-4D97-AF65-F5344CB8AC3E}">
        <p14:creationId xmlns:p14="http://schemas.microsoft.com/office/powerpoint/2010/main" val="354541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EA409FD-3FAD-4EE1-A571-CCAC0202841C}" type="datetimeFigureOut">
              <a:rPr lang="en-US"/>
              <a:pPr>
                <a:defRPr/>
              </a:pPr>
              <a:t>9/21/2023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01701A3-C61E-4E66-8B42-C9F73B6D3C4B}" type="slidenum">
              <a:rPr lang="en-US" altLang="en-US"/>
              <a:pPr>
                <a:defRPr/>
              </a:pPr>
              <a:t>‹#›</a:t>
            </a:fld>
            <a:endParaRPr lang="en-US" altLang="en-US"/>
          </a:p>
        </p:txBody>
      </p:sp>
    </p:spTree>
    <p:extLst>
      <p:ext uri="{BB962C8B-B14F-4D97-AF65-F5344CB8AC3E}">
        <p14:creationId xmlns:p14="http://schemas.microsoft.com/office/powerpoint/2010/main" val="2598544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D11E769-5E0C-49E3-A8D2-1D4EFDA73204}" type="datetimeFigureOut">
              <a:rPr lang="en-US"/>
              <a:pPr>
                <a:defRPr/>
              </a:pPr>
              <a:t>9/21/2023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6AD9F2-EA9C-40CF-9DEA-A83B3A94BD77}" type="slidenum">
              <a:rPr lang="en-US" altLang="en-US"/>
              <a:pPr>
                <a:defRPr/>
              </a:pPr>
              <a:t>‹#›</a:t>
            </a:fld>
            <a:endParaRPr lang="en-US" altLang="en-US"/>
          </a:p>
        </p:txBody>
      </p:sp>
    </p:spTree>
    <p:extLst>
      <p:ext uri="{BB962C8B-B14F-4D97-AF65-F5344CB8AC3E}">
        <p14:creationId xmlns:p14="http://schemas.microsoft.com/office/powerpoint/2010/main" val="1712926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C76D8-414F-4201-8C48-33A8855DFA56}"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9CF4F-000E-4CE0-B7A9-A6B435580A05}" type="slidenum">
              <a:rPr lang="en-US" smtClean="0"/>
              <a:t>‹#›</a:t>
            </a:fld>
            <a:endParaRPr lang="en-US"/>
          </a:p>
        </p:txBody>
      </p:sp>
    </p:spTree>
    <p:extLst>
      <p:ext uri="{BB962C8B-B14F-4D97-AF65-F5344CB8AC3E}">
        <p14:creationId xmlns:p14="http://schemas.microsoft.com/office/powerpoint/2010/main" val="891410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089AEEC-3E9E-4178-A871-373FB02831C5}" type="datetimeFigureOut">
              <a:rPr lang="en-US"/>
              <a:pPr>
                <a:defRPr/>
              </a:pPr>
              <a:t>9/21/2023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A228E5E-2803-441B-97A4-9D09A164D9B5}" type="slidenum">
              <a:rPr lang="en-US" altLang="en-US"/>
              <a:pPr>
                <a:defRPr/>
              </a:pPr>
              <a:t>‹#›</a:t>
            </a:fld>
            <a:endParaRPr lang="en-US" altLang="en-US"/>
          </a:p>
        </p:txBody>
      </p:sp>
    </p:spTree>
    <p:extLst>
      <p:ext uri="{BB962C8B-B14F-4D97-AF65-F5344CB8AC3E}">
        <p14:creationId xmlns:p14="http://schemas.microsoft.com/office/powerpoint/2010/main" val="4244423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0ABE0DF-86BA-4C9D-B8F0-3D921CB3D486}" type="datetimeFigureOut">
              <a:rPr lang="en-US"/>
              <a:pPr>
                <a:defRPr/>
              </a:pPr>
              <a:t>9/21/2023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C532B4-D54A-4C52-B6DC-5E51D67F1588}" type="slidenum">
              <a:rPr lang="en-US" altLang="en-US"/>
              <a:pPr>
                <a:defRPr/>
              </a:pPr>
              <a:t>‹#›</a:t>
            </a:fld>
            <a:endParaRPr lang="en-US" altLang="en-US"/>
          </a:p>
        </p:txBody>
      </p:sp>
    </p:spTree>
    <p:extLst>
      <p:ext uri="{BB962C8B-B14F-4D97-AF65-F5344CB8AC3E}">
        <p14:creationId xmlns:p14="http://schemas.microsoft.com/office/powerpoint/2010/main" val="938701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5382EF0-042C-4B81-9157-7EC0E0E29D77}" type="datetimeFigureOut">
              <a:rPr lang="en-US"/>
              <a:pPr>
                <a:defRPr/>
              </a:pPr>
              <a:t>9/21/2023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46956D-FD09-4E32-82B1-B26934440BAD}" type="slidenum">
              <a:rPr lang="en-US" altLang="en-US"/>
              <a:pPr>
                <a:defRPr/>
              </a:pPr>
              <a:t>‹#›</a:t>
            </a:fld>
            <a:endParaRPr lang="en-US" altLang="en-US"/>
          </a:p>
        </p:txBody>
      </p:sp>
    </p:spTree>
    <p:extLst>
      <p:ext uri="{BB962C8B-B14F-4D97-AF65-F5344CB8AC3E}">
        <p14:creationId xmlns:p14="http://schemas.microsoft.com/office/powerpoint/2010/main" val="1107792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6C76D8-414F-4201-8C48-33A8855DFA56}"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9CF4F-000E-4CE0-B7A9-A6B435580A05}" type="slidenum">
              <a:rPr lang="en-US" smtClean="0"/>
              <a:t>‹#›</a:t>
            </a:fld>
            <a:endParaRPr lang="en-US"/>
          </a:p>
        </p:txBody>
      </p:sp>
    </p:spTree>
    <p:extLst>
      <p:ext uri="{BB962C8B-B14F-4D97-AF65-F5344CB8AC3E}">
        <p14:creationId xmlns:p14="http://schemas.microsoft.com/office/powerpoint/2010/main" val="3132941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6C76D8-414F-4201-8C48-33A8855DFA56}"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9CF4F-000E-4CE0-B7A9-A6B435580A05}" type="slidenum">
              <a:rPr lang="en-US" smtClean="0"/>
              <a:t>‹#›</a:t>
            </a:fld>
            <a:endParaRPr lang="en-US"/>
          </a:p>
        </p:txBody>
      </p:sp>
    </p:spTree>
    <p:extLst>
      <p:ext uri="{BB962C8B-B14F-4D97-AF65-F5344CB8AC3E}">
        <p14:creationId xmlns:p14="http://schemas.microsoft.com/office/powerpoint/2010/main" val="2808945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C76D8-414F-4201-8C48-33A8855DFA56}" type="datetimeFigureOut">
              <a:rPr lang="en-US" smtClean="0"/>
              <a:t>9/21/2023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C9CF4F-000E-4CE0-B7A9-A6B435580A05}" type="slidenum">
              <a:rPr lang="en-US" smtClean="0"/>
              <a:t>‹#›</a:t>
            </a:fld>
            <a:endParaRPr lang="en-US"/>
          </a:p>
        </p:txBody>
      </p:sp>
    </p:spTree>
    <p:extLst>
      <p:ext uri="{BB962C8B-B14F-4D97-AF65-F5344CB8AC3E}">
        <p14:creationId xmlns:p14="http://schemas.microsoft.com/office/powerpoint/2010/main" val="2817368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6C76D8-414F-4201-8C48-33A8855DFA56}" type="datetimeFigureOut">
              <a:rPr lang="en-US" smtClean="0"/>
              <a:t>9/21/2023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C9CF4F-000E-4CE0-B7A9-A6B435580A05}" type="slidenum">
              <a:rPr lang="en-US" smtClean="0"/>
              <a:t>‹#›</a:t>
            </a:fld>
            <a:endParaRPr lang="en-US"/>
          </a:p>
        </p:txBody>
      </p:sp>
    </p:spTree>
    <p:extLst>
      <p:ext uri="{BB962C8B-B14F-4D97-AF65-F5344CB8AC3E}">
        <p14:creationId xmlns:p14="http://schemas.microsoft.com/office/powerpoint/2010/main" val="3649487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C76D8-414F-4201-8C48-33A8855DFA56}" type="datetimeFigureOut">
              <a:rPr lang="en-US" smtClean="0"/>
              <a:t>9/21/2023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C9CF4F-000E-4CE0-B7A9-A6B435580A05}" type="slidenum">
              <a:rPr lang="en-US" smtClean="0"/>
              <a:t>‹#›</a:t>
            </a:fld>
            <a:endParaRPr lang="en-US"/>
          </a:p>
        </p:txBody>
      </p:sp>
    </p:spTree>
    <p:extLst>
      <p:ext uri="{BB962C8B-B14F-4D97-AF65-F5344CB8AC3E}">
        <p14:creationId xmlns:p14="http://schemas.microsoft.com/office/powerpoint/2010/main" val="1961126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C76D8-414F-4201-8C48-33A8855DFA56}"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9CF4F-000E-4CE0-B7A9-A6B435580A05}" type="slidenum">
              <a:rPr lang="en-US" smtClean="0"/>
              <a:t>‹#›</a:t>
            </a:fld>
            <a:endParaRPr lang="en-US"/>
          </a:p>
        </p:txBody>
      </p:sp>
    </p:spTree>
    <p:extLst>
      <p:ext uri="{BB962C8B-B14F-4D97-AF65-F5344CB8AC3E}">
        <p14:creationId xmlns:p14="http://schemas.microsoft.com/office/powerpoint/2010/main" val="1259197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C76D8-414F-4201-8C48-33A8855DFA56}"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9CF4F-000E-4CE0-B7A9-A6B435580A05}" type="slidenum">
              <a:rPr lang="en-US" smtClean="0"/>
              <a:t>‹#›</a:t>
            </a:fld>
            <a:endParaRPr lang="en-US"/>
          </a:p>
        </p:txBody>
      </p:sp>
    </p:spTree>
    <p:extLst>
      <p:ext uri="{BB962C8B-B14F-4D97-AF65-F5344CB8AC3E}">
        <p14:creationId xmlns:p14="http://schemas.microsoft.com/office/powerpoint/2010/main" val="1117229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C76D8-414F-4201-8C48-33A8855DFA56}" type="datetimeFigureOut">
              <a:rPr lang="en-US" smtClean="0"/>
              <a:t>9/21/2023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C9CF4F-000E-4CE0-B7A9-A6B435580A05}" type="slidenum">
              <a:rPr lang="en-US" smtClean="0"/>
              <a:t>‹#›</a:t>
            </a:fld>
            <a:endParaRPr lang="en-US"/>
          </a:p>
        </p:txBody>
      </p:sp>
    </p:spTree>
    <p:extLst>
      <p:ext uri="{BB962C8B-B14F-4D97-AF65-F5344CB8AC3E}">
        <p14:creationId xmlns:p14="http://schemas.microsoft.com/office/powerpoint/2010/main" val="158268047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3B855C6-2B14-46E8-B151-ED24C304A708}" type="datetimeFigureOut">
              <a:rPr lang="en-US"/>
              <a:pPr>
                <a:defRPr/>
              </a:pPr>
              <a:t>9/21/2023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770FC2BA-9960-4AF4-A57C-B43C19A3B6E1}" type="slidenum">
              <a:rPr lang="en-US" altLang="en-US"/>
              <a:pPr>
                <a:defRPr/>
              </a:pPr>
              <a:t>‹#›</a:t>
            </a:fld>
            <a:endParaRPr lang="en-US" altLang="en-US"/>
          </a:p>
        </p:txBody>
      </p:sp>
    </p:spTree>
    <p:extLst>
      <p:ext uri="{BB962C8B-B14F-4D97-AF65-F5344CB8AC3E}">
        <p14:creationId xmlns:p14="http://schemas.microsoft.com/office/powerpoint/2010/main" val="24890196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cid:image003.png@01D90A3E.1898AF90" TargetMode="External"/><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chart" Target="../charts/chart3.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D01CE2-5D6A-70BB-E012-A759954D2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333" y="2163513"/>
            <a:ext cx="4777683" cy="2941261"/>
          </a:xfrm>
          <a:prstGeom prst="rect">
            <a:avLst/>
          </a:prstGeom>
          <a:ln w="9525">
            <a:solidFill>
              <a:schemeClr val="tx1">
                <a:lumMod val="75000"/>
                <a:lumOff val="25000"/>
              </a:schemeClr>
            </a:solidFill>
          </a:ln>
        </p:spPr>
      </p:pic>
      <p:sp>
        <p:nvSpPr>
          <p:cNvPr id="6" name="TextBox 5">
            <a:extLst>
              <a:ext uri="{FF2B5EF4-FFF2-40B4-BE49-F238E27FC236}">
                <a16:creationId xmlns:a16="http://schemas.microsoft.com/office/drawing/2014/main" id="{2A65883C-B5B8-4862-307E-FD6C1BE8657F}"/>
              </a:ext>
            </a:extLst>
          </p:cNvPr>
          <p:cNvSpPr txBox="1"/>
          <p:nvPr/>
        </p:nvSpPr>
        <p:spPr>
          <a:xfrm>
            <a:off x="6976491" y="4827775"/>
            <a:ext cx="1505525" cy="276999"/>
          </a:xfrm>
          <a:prstGeom prst="rect">
            <a:avLst/>
          </a:prstGeom>
          <a:noFill/>
        </p:spPr>
        <p:txBody>
          <a:bodyPr wrap="square" rtlCol="0">
            <a:spAutoFit/>
          </a:bodyPr>
          <a:lstStyle/>
          <a:p>
            <a:r>
              <a:rPr lang="en-US" sz="1200" dirty="0">
                <a:solidFill>
                  <a:srgbClr val="FFFFCC"/>
                </a:solidFill>
              </a:rPr>
              <a:t>Photo: USFWS stock</a:t>
            </a:r>
          </a:p>
        </p:txBody>
      </p:sp>
      <p:sp>
        <p:nvSpPr>
          <p:cNvPr id="9" name="TextBox 7">
            <a:extLst>
              <a:ext uri="{FF2B5EF4-FFF2-40B4-BE49-F238E27FC236}">
                <a16:creationId xmlns:a16="http://schemas.microsoft.com/office/drawing/2014/main" id="{7B4CD450-A3BB-63C6-25C5-E1F04AB0EB0A}"/>
              </a:ext>
            </a:extLst>
          </p:cNvPr>
          <p:cNvSpPr txBox="1">
            <a:spLocks noChangeArrowheads="1"/>
          </p:cNvSpPr>
          <p:nvPr/>
        </p:nvSpPr>
        <p:spPr bwMode="auto">
          <a:xfrm>
            <a:off x="4075039" y="5441330"/>
            <a:ext cx="4038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a:latin typeface="Calibri"/>
                <a:cs typeface="Arial"/>
              </a:rPr>
              <a:t>Sep. 15, 2023</a:t>
            </a:r>
          </a:p>
        </p:txBody>
      </p:sp>
      <p:sp>
        <p:nvSpPr>
          <p:cNvPr id="10" name="TextBox 4">
            <a:extLst>
              <a:ext uri="{FF2B5EF4-FFF2-40B4-BE49-F238E27FC236}">
                <a16:creationId xmlns:a16="http://schemas.microsoft.com/office/drawing/2014/main" id="{9FD73DFC-D6F4-3C9A-1F9A-B0905A0E3110}"/>
              </a:ext>
            </a:extLst>
          </p:cNvPr>
          <p:cNvSpPr txBox="1">
            <a:spLocks noChangeArrowheads="1"/>
          </p:cNvSpPr>
          <p:nvPr/>
        </p:nvSpPr>
        <p:spPr bwMode="auto">
          <a:xfrm>
            <a:off x="2413291" y="248001"/>
            <a:ext cx="738163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a:latin typeface="Arial"/>
                <a:cs typeface="Arial"/>
              </a:rPr>
              <a:t>U.S. Fish &amp; Wildlife Service Region 8</a:t>
            </a:r>
          </a:p>
          <a:p>
            <a:pPr algn="ctr">
              <a:spcBef>
                <a:spcPct val="0"/>
              </a:spcBef>
              <a:buNone/>
            </a:pPr>
            <a:r>
              <a:rPr lang="en-US" altLang="en-US" b="1" dirty="0">
                <a:latin typeface="Arial"/>
                <a:cs typeface="Arial"/>
              </a:rPr>
              <a:t>Golden Eagle Breeding Survey Interim Recommendations</a:t>
            </a:r>
            <a:endParaRPr lang="en-US" altLang="en-US" b="1"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FBBEABEF-CDBC-B9DA-34C0-02DA7C210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1157" y="4359526"/>
            <a:ext cx="1830989" cy="2188032"/>
          </a:xfrm>
          <a:prstGeom prst="rect">
            <a:avLst/>
          </a:prstGeom>
        </p:spPr>
      </p:pic>
    </p:spTree>
    <p:extLst>
      <p:ext uri="{BB962C8B-B14F-4D97-AF65-F5344CB8AC3E}">
        <p14:creationId xmlns:p14="http://schemas.microsoft.com/office/powerpoint/2010/main" val="786413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E1158A5-42EB-6C75-52BC-2067152C15CB}"/>
              </a:ext>
            </a:extLst>
          </p:cNvPr>
          <p:cNvSpPr txBox="1">
            <a:spLocks/>
          </p:cNvSpPr>
          <p:nvPr/>
        </p:nvSpPr>
        <p:spPr>
          <a:xfrm>
            <a:off x="238092" y="228601"/>
            <a:ext cx="5418789" cy="6411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latin typeface="Arial" panose="020B0604020202020204" pitchFamily="34" charset="0"/>
                <a:cs typeface="Arial" panose="020B0604020202020204" pitchFamily="34" charset="0"/>
              </a:rPr>
              <a:t>Development Type</a:t>
            </a:r>
          </a:p>
        </p:txBody>
      </p:sp>
      <p:sp>
        <p:nvSpPr>
          <p:cNvPr id="11" name="Text Box 6">
            <a:extLst>
              <a:ext uri="{FF2B5EF4-FFF2-40B4-BE49-F238E27FC236}">
                <a16:creationId xmlns:a16="http://schemas.microsoft.com/office/drawing/2014/main" id="{49F45D6C-3ADD-C26F-E20A-3DC02EBA1312}"/>
              </a:ext>
            </a:extLst>
          </p:cNvPr>
          <p:cNvSpPr txBox="1">
            <a:spLocks noChangeArrowheads="1"/>
          </p:cNvSpPr>
          <p:nvPr/>
        </p:nvSpPr>
        <p:spPr bwMode="auto">
          <a:xfrm>
            <a:off x="395024" y="1022152"/>
            <a:ext cx="10577776" cy="5632311"/>
          </a:xfrm>
          <a:prstGeom prst="rect">
            <a:avLst/>
          </a:prstGeom>
          <a:noFill/>
          <a:ln w="9525">
            <a:noFill/>
            <a:miter lim="800000"/>
            <a:headEnd/>
            <a:tailEnd/>
          </a:ln>
          <a:effectLst/>
        </p:spPr>
        <p:txBody>
          <a:bodyPr wrap="square">
            <a:spAutoFit/>
          </a:bodyPr>
          <a:lstStyle/>
          <a:p>
            <a:pPr marL="86868" marR="0" algn="just">
              <a:spcBef>
                <a:spcPts val="0"/>
              </a:spcBef>
            </a:pPr>
            <a:r>
              <a:rPr lang="en-US" sz="2000" b="1" u="sng" dirty="0">
                <a:effectLst/>
                <a:latin typeface="Arial" panose="020B0604020202020204" pitchFamily="34" charset="0"/>
                <a:ea typeface="Calibri" panose="020F0502020204030204" pitchFamily="34" charset="0"/>
                <a:cs typeface="Arial" panose="020B0604020202020204" pitchFamily="34" charset="0"/>
              </a:rPr>
              <a:t>Operational Mines &amp; Solar Energy</a:t>
            </a:r>
          </a:p>
          <a:p>
            <a:pPr marL="429768" indent="-342900" algn="just">
              <a:buFont typeface="Wingdings" panose="05000000000000000000" pitchFamily="2" charset="2"/>
              <a:buChar char="§"/>
            </a:pP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u="sng" dirty="0">
                <a:latin typeface="Arial" panose="020B0604020202020204" pitchFamily="34" charset="0"/>
                <a:ea typeface="Calibri" panose="020F0502020204030204" pitchFamily="34" charset="0"/>
                <a:cs typeface="Arial" panose="020B0604020202020204" pitchFamily="34" charset="0"/>
              </a:rPr>
              <a:t>2 years of baseline </a:t>
            </a:r>
            <a:r>
              <a:rPr lang="en-US" sz="2000" dirty="0">
                <a:latin typeface="Arial" panose="020B0604020202020204" pitchFamily="34" charset="0"/>
                <a:ea typeface="Calibri" panose="020F0502020204030204" pitchFamily="34" charset="0"/>
                <a:cs typeface="Arial" panose="020B0604020202020204" pitchFamily="34" charset="0"/>
              </a:rPr>
              <a:t>GOEA surveys prior to commencement of project activities and substantial project expansion</a:t>
            </a:r>
          </a:p>
          <a:p>
            <a:pPr marL="429768" indent="-342900" algn="just">
              <a:buFont typeface="Wingdings" panose="05000000000000000000" pitchFamily="2" charset="2"/>
              <a:buChar char="§"/>
            </a:pPr>
            <a:r>
              <a:rPr lang="en-US" sz="2000" dirty="0">
                <a:latin typeface="Arial" panose="020B0604020202020204" pitchFamily="34" charset="0"/>
                <a:ea typeface="Calibri" panose="020F0502020204030204" pitchFamily="34" charset="0"/>
                <a:cs typeface="Arial" panose="020B0604020202020204" pitchFamily="34" charset="0"/>
              </a:rPr>
              <a:t>Survey suitable habitat within project area to </a:t>
            </a:r>
            <a:r>
              <a:rPr lang="en-US" sz="2000" u="sng" dirty="0">
                <a:latin typeface="Arial" panose="020B0604020202020204" pitchFamily="34" charset="0"/>
                <a:ea typeface="Calibri" panose="020F0502020204030204" pitchFamily="34" charset="0"/>
                <a:cs typeface="Arial" panose="020B0604020202020204" pitchFamily="34" charset="0"/>
              </a:rPr>
              <a:t>10 miles surrounding the project </a:t>
            </a:r>
            <a:r>
              <a:rPr lang="en-US" sz="2000" dirty="0">
                <a:latin typeface="Arial" panose="020B0604020202020204" pitchFamily="34" charset="0"/>
                <a:ea typeface="Calibri" panose="020F0502020204030204" pitchFamily="34" charset="0"/>
                <a:cs typeface="Arial" panose="020B0604020202020204" pitchFamily="34" charset="0"/>
              </a:rPr>
              <a:t>area for baseline</a:t>
            </a:r>
          </a:p>
          <a:p>
            <a:pPr marL="429768" indent="-342900" algn="just">
              <a:buFont typeface="Wingdings" panose="05000000000000000000" pitchFamily="2" charset="2"/>
              <a:buChar char="§"/>
            </a:pPr>
            <a:r>
              <a:rPr lang="en-US" sz="2000" dirty="0">
                <a:latin typeface="Arial" panose="020B0604020202020204" pitchFamily="34" charset="0"/>
                <a:ea typeface="Calibri" panose="020F0502020204030204" pitchFamily="34" charset="0"/>
                <a:cs typeface="Arial" panose="020B0604020202020204" pitchFamily="34" charset="0"/>
              </a:rPr>
              <a:t>In most cases survey area </a:t>
            </a:r>
            <a:r>
              <a:rPr lang="en-US" sz="2000" u="sng" dirty="0">
                <a:latin typeface="Arial" panose="020B0604020202020204" pitchFamily="34" charset="0"/>
                <a:ea typeface="Calibri" panose="020F0502020204030204" pitchFamily="34" charset="0"/>
                <a:cs typeface="Arial" panose="020B0604020202020204" pitchFamily="34" charset="0"/>
              </a:rPr>
              <a:t>reduces to 4 miles </a:t>
            </a:r>
            <a:r>
              <a:rPr lang="en-US" sz="2000" dirty="0">
                <a:latin typeface="Arial" panose="020B0604020202020204" pitchFamily="34" charset="0"/>
                <a:ea typeface="Calibri" panose="020F0502020204030204" pitchFamily="34" charset="0"/>
                <a:cs typeface="Arial" panose="020B0604020202020204" pitchFamily="34" charset="0"/>
              </a:rPr>
              <a:t>surrounding the project area after two year baseline (2 miles for underground mine projects)</a:t>
            </a:r>
          </a:p>
          <a:p>
            <a:pPr marL="86868" algn="just"/>
            <a:r>
              <a:rPr lang="en-US" sz="2000" b="1" u="sng" dirty="0">
                <a:latin typeface="Arial" panose="020B0604020202020204" pitchFamily="34" charset="0"/>
                <a:ea typeface="Calibri" panose="020F0502020204030204" pitchFamily="34" charset="0"/>
                <a:cs typeface="Arial" panose="020B0604020202020204" pitchFamily="34" charset="0"/>
              </a:rPr>
              <a:t>Exploratory Mining</a:t>
            </a:r>
          </a:p>
          <a:p>
            <a:pPr marL="429768" indent="-342900" algn="just">
              <a:buFont typeface="Wingdings" panose="05000000000000000000" pitchFamily="2" charset="2"/>
              <a:buChar char="§"/>
            </a:pPr>
            <a:r>
              <a:rPr lang="en-US" sz="2000" dirty="0">
                <a:latin typeface="Arial" panose="020B0604020202020204" pitchFamily="34" charset="0"/>
                <a:ea typeface="Calibri" panose="020F0502020204030204" pitchFamily="34" charset="0"/>
                <a:cs typeface="Arial" panose="020B0604020202020204" pitchFamily="34" charset="0"/>
              </a:rPr>
              <a:t>2 years of preconstruction baseline surveys out to a 2-mile area around large exploration projects (e.g., no acreage limits, disturbance over ≥2 years, utilize blasting; 1 year and 1 mile survey area for small projects &lt;5 acres)</a:t>
            </a:r>
          </a:p>
          <a:p>
            <a:pPr marL="86868" algn="just"/>
            <a:r>
              <a:rPr lang="en-US" sz="2000" b="1" u="sng" dirty="0">
                <a:latin typeface="Arial"/>
                <a:ea typeface="Calibri" panose="020F0502020204030204" pitchFamily="34" charset="0"/>
                <a:cs typeface="Arial"/>
              </a:rPr>
              <a:t>Geothermal Energy Projects</a:t>
            </a:r>
            <a:endParaRPr lang="en-US" sz="2000" dirty="0">
              <a:latin typeface="Arial"/>
              <a:cs typeface="Arial"/>
            </a:endParaRPr>
          </a:p>
          <a:p>
            <a:pPr marL="429260" indent="-342900" algn="just">
              <a:buFont typeface="Wingdings" panose="05000000000000000000" pitchFamily="2" charset="2"/>
              <a:buChar char="§"/>
            </a:pPr>
            <a:r>
              <a:rPr lang="en-US" sz="2000" dirty="0">
                <a:latin typeface="Arial"/>
                <a:ea typeface="Calibri" panose="020F0502020204030204" pitchFamily="34" charset="0"/>
                <a:cs typeface="Arial"/>
              </a:rPr>
              <a:t>At least </a:t>
            </a:r>
            <a:r>
              <a:rPr lang="en-US" sz="2000" u="sng" dirty="0">
                <a:latin typeface="Arial"/>
                <a:ea typeface="Calibri" panose="020F0502020204030204" pitchFamily="34" charset="0"/>
                <a:cs typeface="Arial"/>
              </a:rPr>
              <a:t>1 year of baseline</a:t>
            </a:r>
            <a:r>
              <a:rPr lang="en-US" sz="2000" dirty="0">
                <a:latin typeface="Arial"/>
                <a:ea typeface="Calibri" panose="020F0502020204030204" pitchFamily="34" charset="0"/>
                <a:cs typeface="Arial"/>
              </a:rPr>
              <a:t> GOEA surveys prior to resource confirmation drilling and </a:t>
            </a:r>
            <a:r>
              <a:rPr lang="en-US" sz="2000" u="sng" dirty="0">
                <a:latin typeface="Arial"/>
                <a:ea typeface="Calibri" panose="020F0502020204030204" pitchFamily="34" charset="0"/>
                <a:cs typeface="Arial"/>
              </a:rPr>
              <a:t>2 years prior to construction of energy production facilities</a:t>
            </a:r>
          </a:p>
          <a:p>
            <a:pPr marL="429260" indent="-342900" algn="just">
              <a:buFont typeface="Wingdings" panose="05000000000000000000" pitchFamily="2" charset="2"/>
              <a:buChar char="§"/>
            </a:pPr>
            <a:r>
              <a:rPr lang="en-US" sz="2000" dirty="0">
                <a:latin typeface="Arial"/>
                <a:ea typeface="Calibri" panose="020F0502020204030204" pitchFamily="34" charset="0"/>
                <a:cs typeface="Arial"/>
              </a:rPr>
              <a:t>Survey suitable habitat within project area </a:t>
            </a:r>
            <a:r>
              <a:rPr lang="en-US" sz="2000" u="sng" dirty="0">
                <a:latin typeface="Arial"/>
                <a:ea typeface="Calibri" panose="020F0502020204030204" pitchFamily="34" charset="0"/>
                <a:cs typeface="Arial"/>
              </a:rPr>
              <a:t>to 2 miles surrounding the project </a:t>
            </a:r>
            <a:r>
              <a:rPr lang="en-US" sz="2000" dirty="0">
                <a:latin typeface="Arial"/>
                <a:ea typeface="Calibri" panose="020F0502020204030204" pitchFamily="34" charset="0"/>
                <a:cs typeface="Arial"/>
              </a:rPr>
              <a:t>area</a:t>
            </a:r>
          </a:p>
          <a:p>
            <a:pPr marL="86868" algn="just"/>
            <a:r>
              <a:rPr lang="en-US" sz="2000" b="1" u="sng" dirty="0">
                <a:latin typeface="Arial"/>
                <a:ea typeface="Calibri" panose="020F0502020204030204" pitchFamily="34" charset="0"/>
                <a:cs typeface="Arial"/>
              </a:rPr>
              <a:t>Electrical Transmission Lines</a:t>
            </a:r>
            <a:endParaRPr lang="en-US" sz="2000" dirty="0">
              <a:latin typeface="Arial"/>
              <a:cs typeface="Arial"/>
            </a:endParaRPr>
          </a:p>
          <a:p>
            <a:pPr marL="429768" indent="-342900" algn="just">
              <a:buFont typeface="Wingdings" panose="05000000000000000000" pitchFamily="2" charset="2"/>
              <a:buChar char="§"/>
            </a:pPr>
            <a:r>
              <a:rPr lang="en-US" sz="2000" dirty="0">
                <a:latin typeface="Arial" panose="020B0604020202020204" pitchFamily="34" charset="0"/>
                <a:ea typeface="Calibri" panose="020F0502020204030204" pitchFamily="34" charset="0"/>
                <a:cs typeface="Arial" panose="020B0604020202020204" pitchFamily="34" charset="0"/>
              </a:rPr>
              <a:t>1-mile survey area around project area</a:t>
            </a:r>
          </a:p>
          <a:p>
            <a:pPr marL="429768" indent="-342900" algn="just">
              <a:buFont typeface="Wingdings" panose="05000000000000000000" pitchFamily="2" charset="2"/>
              <a:buChar char="§"/>
            </a:pPr>
            <a:endParaRPr lang="en-US" sz="2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8333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E1158A5-42EB-6C75-52BC-2067152C15CB}"/>
              </a:ext>
            </a:extLst>
          </p:cNvPr>
          <p:cNvSpPr txBox="1">
            <a:spLocks/>
          </p:cNvSpPr>
          <p:nvPr/>
        </p:nvSpPr>
        <p:spPr>
          <a:xfrm>
            <a:off x="238092" y="228601"/>
            <a:ext cx="5418789" cy="6411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a:latin typeface="Arial" panose="020B0604020202020204" pitchFamily="34" charset="0"/>
                <a:cs typeface="Arial" panose="020B0604020202020204" pitchFamily="34" charset="0"/>
              </a:rPr>
              <a:t>Development Type</a:t>
            </a:r>
          </a:p>
        </p:txBody>
      </p:sp>
      <p:sp>
        <p:nvSpPr>
          <p:cNvPr id="11" name="Text Box 6">
            <a:extLst>
              <a:ext uri="{FF2B5EF4-FFF2-40B4-BE49-F238E27FC236}">
                <a16:creationId xmlns:a16="http://schemas.microsoft.com/office/drawing/2014/main" id="{49F45D6C-3ADD-C26F-E20A-3DC02EBA1312}"/>
              </a:ext>
            </a:extLst>
          </p:cNvPr>
          <p:cNvSpPr txBox="1">
            <a:spLocks noChangeArrowheads="1"/>
          </p:cNvSpPr>
          <p:nvPr/>
        </p:nvSpPr>
        <p:spPr bwMode="auto">
          <a:xfrm>
            <a:off x="395024" y="1022152"/>
            <a:ext cx="10603176" cy="4708981"/>
          </a:xfrm>
          <a:prstGeom prst="rect">
            <a:avLst/>
          </a:prstGeom>
          <a:noFill/>
          <a:ln w="9525">
            <a:noFill/>
            <a:miter lim="800000"/>
            <a:headEnd/>
            <a:tailEnd/>
          </a:ln>
          <a:effectLst/>
        </p:spPr>
        <p:txBody>
          <a:bodyPr wrap="square" lIns="91440" tIns="45720" rIns="91440" bIns="45720" anchor="t">
            <a:spAutoFit/>
          </a:bodyPr>
          <a:lstStyle/>
          <a:p>
            <a:pPr marL="86360" marR="0" algn="just">
              <a:spcBef>
                <a:spcPts val="0"/>
              </a:spcBef>
            </a:pPr>
            <a:r>
              <a:rPr lang="en-US" sz="2000" b="1" u="sng" dirty="0">
                <a:effectLst/>
                <a:latin typeface="Arial"/>
                <a:ea typeface="Calibri" panose="020F0502020204030204" pitchFamily="34" charset="0"/>
                <a:cs typeface="Arial"/>
              </a:rPr>
              <a:t>Wind Energy Projects</a:t>
            </a:r>
            <a:endParaRPr lang="en-US" dirty="0">
              <a:latin typeface="Arial"/>
              <a:cs typeface="Arial"/>
            </a:endParaRPr>
          </a:p>
          <a:p>
            <a:pPr marL="429260" indent="-342900" algn="just">
              <a:buFont typeface="Wingdings" panose="05000000000000000000" pitchFamily="2" charset="2"/>
              <a:buChar char="§"/>
            </a:pPr>
            <a:r>
              <a:rPr lang="en-US" sz="2000" dirty="0">
                <a:latin typeface="Arial"/>
                <a:ea typeface="Calibri" panose="020F0502020204030204" pitchFamily="34" charset="0"/>
                <a:cs typeface="Arial"/>
              </a:rPr>
              <a:t>Risk assessments to GOEAs within wind energy project areas are weighted heavily by information gathered from fixed-radius large bird (including eagles) point counts (USFWS 2013)</a:t>
            </a:r>
          </a:p>
          <a:p>
            <a:pPr marL="429260" indent="-342900" algn="just">
              <a:buFont typeface="Wingdings" panose="05000000000000000000" pitchFamily="2" charset="2"/>
              <a:buChar char="§"/>
            </a:pPr>
            <a:endParaRPr lang="en-US" sz="2000" dirty="0">
              <a:latin typeface="Arial"/>
              <a:ea typeface="Calibri" panose="020F0502020204030204" pitchFamily="34" charset="0"/>
              <a:cs typeface="Arial"/>
            </a:endParaRPr>
          </a:p>
          <a:p>
            <a:pPr marL="429260" indent="-342900" algn="just">
              <a:buFont typeface="Wingdings" panose="05000000000000000000" pitchFamily="2" charset="2"/>
              <a:buChar char="§"/>
            </a:pPr>
            <a:r>
              <a:rPr lang="en-US" sz="2000" dirty="0">
                <a:latin typeface="Arial"/>
                <a:ea typeface="Calibri" panose="020F0502020204030204" pitchFamily="34" charset="0"/>
                <a:cs typeface="Arial"/>
              </a:rPr>
              <a:t>In addition to predicting eagle fatalities (USFWS 2013), impact evaluations are improved with other project-area surveys prior to development, and can lead to developing alternatives for NEPA analysis</a:t>
            </a:r>
            <a:endParaRPr lang="en-US" sz="2000" dirty="0">
              <a:latin typeface="Calibri"/>
              <a:ea typeface="Calibri" panose="020F0502020204030204" pitchFamily="34" charset="0"/>
              <a:cs typeface="Calibri" panose="020F0502020204030204"/>
            </a:endParaRPr>
          </a:p>
          <a:p>
            <a:pPr marL="429260" indent="-342900" algn="just">
              <a:buFont typeface="Arial" panose="05000000000000000000" pitchFamily="2" charset="2"/>
              <a:buChar char="•"/>
            </a:pPr>
            <a:endParaRPr lang="en-US" sz="2000" dirty="0">
              <a:latin typeface="Arial"/>
              <a:ea typeface="Calibri" panose="020F0502020204030204" pitchFamily="34" charset="0"/>
              <a:cs typeface="Arial"/>
            </a:endParaRPr>
          </a:p>
          <a:p>
            <a:pPr marL="429260" indent="-342900" algn="just">
              <a:buFont typeface="Wingdings" panose="05000000000000000000" pitchFamily="2" charset="2"/>
              <a:buChar char="§"/>
            </a:pPr>
            <a:r>
              <a:rPr lang="en-US" sz="2000" dirty="0">
                <a:latin typeface="Arial"/>
                <a:ea typeface="Calibri" panose="020F0502020204030204" pitchFamily="34" charset="0"/>
                <a:cs typeface="Arial"/>
              </a:rPr>
              <a:t>We recommend evaluating the broad geographic area to assess relative importance to resident, migrant, and wintering eagles: </a:t>
            </a:r>
            <a:endParaRPr lang="en-US" sz="2000" dirty="0">
              <a:latin typeface="Calibri"/>
              <a:ea typeface="Calibri" panose="020F0502020204030204" pitchFamily="34" charset="0"/>
              <a:cs typeface="Calibri" panose="020F0502020204030204"/>
            </a:endParaRPr>
          </a:p>
          <a:p>
            <a:pPr marL="886460" lvl="1" indent="-342900" algn="just">
              <a:buFont typeface="Courier New" panose="02070309020205020404" pitchFamily="49" charset="0"/>
              <a:buChar char="o"/>
            </a:pPr>
            <a:r>
              <a:rPr lang="en-US" sz="2000" dirty="0">
                <a:latin typeface="Arial"/>
                <a:ea typeface="Calibri" panose="020F0502020204030204" pitchFamily="34" charset="0"/>
                <a:cs typeface="Arial"/>
              </a:rPr>
              <a:t>At least </a:t>
            </a:r>
            <a:r>
              <a:rPr lang="en-US" sz="2000" u="sng" dirty="0">
                <a:latin typeface="Arial"/>
                <a:ea typeface="Calibri" panose="020F0502020204030204" pitchFamily="34" charset="0"/>
                <a:cs typeface="Arial"/>
              </a:rPr>
              <a:t>2 years of baseline </a:t>
            </a:r>
            <a:r>
              <a:rPr lang="en-US" sz="2000" dirty="0">
                <a:latin typeface="Arial"/>
                <a:ea typeface="Calibri" panose="020F0502020204030204" pitchFamily="34" charset="0"/>
                <a:cs typeface="Arial"/>
              </a:rPr>
              <a:t>GOEA surveys prior construction</a:t>
            </a:r>
          </a:p>
          <a:p>
            <a:pPr marL="886460" lvl="1" indent="-342900" algn="just">
              <a:buFont typeface="Courier New" panose="02070309020205020404" pitchFamily="49" charset="0"/>
              <a:buChar char="o"/>
            </a:pPr>
            <a:r>
              <a:rPr lang="en-US" sz="2000" dirty="0">
                <a:latin typeface="Arial"/>
                <a:ea typeface="Calibri" panose="020F0502020204030204" pitchFamily="34" charset="0"/>
                <a:cs typeface="Arial"/>
              </a:rPr>
              <a:t>Survey all suitable habitat within </a:t>
            </a:r>
            <a:r>
              <a:rPr lang="en-US" sz="2000" u="sng" dirty="0">
                <a:latin typeface="Arial"/>
                <a:ea typeface="Calibri" panose="020F0502020204030204" pitchFamily="34" charset="0"/>
                <a:cs typeface="Arial"/>
              </a:rPr>
              <a:t>2 miles of the project-area</a:t>
            </a:r>
            <a:r>
              <a:rPr lang="en-US" sz="2000" dirty="0">
                <a:latin typeface="Arial"/>
                <a:ea typeface="Calibri" panose="020F0502020204030204" pitchFamily="34" charset="0"/>
                <a:cs typeface="Arial"/>
              </a:rPr>
              <a:t>, although site-specific considerations may lead to greater survey distance recommendations</a:t>
            </a:r>
          </a:p>
          <a:p>
            <a:pPr marL="886460" lvl="1" indent="-342900" algn="just">
              <a:buFont typeface="Courier New" panose="02070309020205020404" pitchFamily="49" charset="0"/>
              <a:buChar char="o"/>
            </a:pPr>
            <a:endParaRPr lang="en-US" sz="2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6545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Box 4"/>
          <p:cNvSpPr txBox="1">
            <a:spLocks noChangeArrowheads="1"/>
          </p:cNvSpPr>
          <p:nvPr/>
        </p:nvSpPr>
        <p:spPr bwMode="auto">
          <a:xfrm>
            <a:off x="1981200" y="304801"/>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Ferruginous Hawk Monitoring and Habitat Use</a:t>
            </a:r>
          </a:p>
        </p:txBody>
      </p:sp>
      <p:pic>
        <p:nvPicPr>
          <p:cNvPr id="5125" name="Picture 2" descr="S:\Con Ed\logos\NDOW grey.tif"/>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210800" y="4305300"/>
            <a:ext cx="1596904" cy="232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outdoor, sky, fungus, rock&#10;&#10;Description automatically generated">
            <a:extLst>
              <a:ext uri="{FF2B5EF4-FFF2-40B4-BE49-F238E27FC236}">
                <a16:creationId xmlns:a16="http://schemas.microsoft.com/office/drawing/2014/main" id="{97958AC6-095F-4224-BB9B-807A38C7B9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952096"/>
            <a:ext cx="6934199" cy="4610505"/>
          </a:xfrm>
          <a:prstGeom prst="rect">
            <a:avLst/>
          </a:prstGeom>
        </p:spPr>
      </p:pic>
    </p:spTree>
    <p:extLst>
      <p:ext uri="{BB962C8B-B14F-4D97-AF65-F5344CB8AC3E}">
        <p14:creationId xmlns:p14="http://schemas.microsoft.com/office/powerpoint/2010/main" val="1346297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896A31-4316-4B61-A3DF-4A24E6C4E9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505201" y="2743328"/>
            <a:ext cx="3276600" cy="3542687"/>
          </a:xfrm>
          <a:prstGeom prst="rect">
            <a:avLst/>
          </a:prstGeom>
        </p:spPr>
      </p:pic>
      <p:sp>
        <p:nvSpPr>
          <p:cNvPr id="7170" name="Title 1"/>
          <p:cNvSpPr>
            <a:spLocks noGrp="1"/>
          </p:cNvSpPr>
          <p:nvPr>
            <p:ph type="title"/>
          </p:nvPr>
        </p:nvSpPr>
        <p:spPr>
          <a:xfrm>
            <a:off x="304800" y="228601"/>
            <a:ext cx="4648200" cy="944563"/>
          </a:xfrm>
        </p:spPr>
        <p:txBody>
          <a:bodyPr/>
          <a:lstStyle/>
          <a:p>
            <a:pPr algn="l" eaLnBrk="1" hangingPunct="1"/>
            <a:r>
              <a:rPr lang="en-US" altLang="en-US" sz="3200" dirty="0">
                <a:solidFill>
                  <a:srgbClr val="FFC000"/>
                </a:solidFill>
                <a:latin typeface="Arial" panose="020B0604020202020204" pitchFamily="34" charset="0"/>
                <a:cs typeface="Arial" panose="020B0604020202020204" pitchFamily="34" charset="0"/>
              </a:rPr>
              <a:t>Distribution of Nests</a:t>
            </a:r>
          </a:p>
        </p:txBody>
      </p:sp>
      <p:sp>
        <p:nvSpPr>
          <p:cNvPr id="5" name="Text Box 6">
            <a:extLst>
              <a:ext uri="{FF2B5EF4-FFF2-40B4-BE49-F238E27FC236}">
                <a16:creationId xmlns:a16="http://schemas.microsoft.com/office/drawing/2014/main" id="{9A42B799-7522-4CB0-9279-FC264881510F}"/>
              </a:ext>
            </a:extLst>
          </p:cNvPr>
          <p:cNvSpPr txBox="1">
            <a:spLocks noChangeArrowheads="1"/>
          </p:cNvSpPr>
          <p:nvPr/>
        </p:nvSpPr>
        <p:spPr bwMode="auto">
          <a:xfrm>
            <a:off x="685800" y="1143000"/>
            <a:ext cx="4800600" cy="1200329"/>
          </a:xfrm>
          <a:prstGeom prst="rect">
            <a:avLst/>
          </a:prstGeom>
          <a:noFill/>
          <a:ln w="9525">
            <a:noFill/>
            <a:miter lim="800000"/>
            <a:headEnd/>
            <a:tailEnd/>
          </a:ln>
          <a:effectLst/>
        </p:spPr>
        <p:txBody>
          <a:bodyPr wrap="square">
            <a:spAutoFit/>
          </a:bodyPr>
          <a:lstStyle/>
          <a:p>
            <a:pPr marL="233363" marR="0" lvl="0" indent="-233363"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sz="2400" b="0" i="0" u="none" strike="noStrike" kern="1200" cap="none" spc="0" normalizeH="0" baseline="0" noProof="0" dirty="0">
                <a:ln>
                  <a:noFill/>
                </a:ln>
                <a:solidFill>
                  <a:srgbClr val="FFC000"/>
                </a:solidFill>
                <a:effectLst/>
                <a:uLnTx/>
                <a:uFillTx/>
                <a:latin typeface="Arial" charset="0"/>
                <a:ea typeface="+mn-ea"/>
                <a:cs typeface="+mn-cs"/>
              </a:rPr>
              <a:t>Confirmed FEHA Nests in NDOW Database: 1974–2021 (</a:t>
            </a:r>
            <a:r>
              <a:rPr kumimoji="0" lang="en-US" sz="2400" b="0" i="1" u="none" strike="noStrike" kern="1200" cap="none" spc="0" normalizeH="0" baseline="0" noProof="0" dirty="0">
                <a:ln>
                  <a:noFill/>
                </a:ln>
                <a:solidFill>
                  <a:srgbClr val="FFC000"/>
                </a:solidFill>
                <a:effectLst/>
                <a:uLnTx/>
                <a:uFillTx/>
                <a:latin typeface="Arial" charset="0"/>
                <a:ea typeface="+mn-ea"/>
                <a:cs typeface="+mn-cs"/>
              </a:rPr>
              <a:t>n</a:t>
            </a:r>
            <a:r>
              <a:rPr kumimoji="0" lang="en-US" sz="2400" b="0" i="0" u="none" strike="noStrike" kern="1200" cap="none" spc="0" normalizeH="0" baseline="0" noProof="0" dirty="0">
                <a:ln>
                  <a:noFill/>
                </a:ln>
                <a:solidFill>
                  <a:srgbClr val="FFC000"/>
                </a:solidFill>
                <a:effectLst/>
                <a:uLnTx/>
                <a:uFillTx/>
                <a:latin typeface="Arial" charset="0"/>
                <a:ea typeface="+mn-ea"/>
                <a:cs typeface="+mn-cs"/>
              </a:rPr>
              <a:t> = 667)</a:t>
            </a:r>
          </a:p>
        </p:txBody>
      </p:sp>
      <p:pic>
        <p:nvPicPr>
          <p:cNvPr id="3" name="Picture 2">
            <a:extLst>
              <a:ext uri="{FF2B5EF4-FFF2-40B4-BE49-F238E27FC236}">
                <a16:creationId xmlns:a16="http://schemas.microsoft.com/office/drawing/2014/main" id="{54CC3A2C-BEAA-4AA8-AA22-BB0C8CBD1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77724"/>
            <a:ext cx="5179245" cy="6702552"/>
          </a:xfrm>
          <a:prstGeom prst="rect">
            <a:avLst/>
          </a:prstGeom>
        </p:spPr>
      </p:pic>
      <p:sp>
        <p:nvSpPr>
          <p:cNvPr id="4" name="Oval 3">
            <a:extLst>
              <a:ext uri="{FF2B5EF4-FFF2-40B4-BE49-F238E27FC236}">
                <a16:creationId xmlns:a16="http://schemas.microsoft.com/office/drawing/2014/main" id="{005792B6-337B-4731-A93A-9CE7B8212403}"/>
              </a:ext>
            </a:extLst>
          </p:cNvPr>
          <p:cNvSpPr/>
          <p:nvPr/>
        </p:nvSpPr>
        <p:spPr>
          <a:xfrm>
            <a:off x="10363200" y="2343329"/>
            <a:ext cx="228600" cy="323671"/>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383E3244-0662-4411-AC29-B9DDEA5524C2}"/>
              </a:ext>
            </a:extLst>
          </p:cNvPr>
          <p:cNvSpPr/>
          <p:nvPr/>
        </p:nvSpPr>
        <p:spPr>
          <a:xfrm>
            <a:off x="10820400" y="990600"/>
            <a:ext cx="228600" cy="323671"/>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val 1">
            <a:extLst>
              <a:ext uri="{FF2B5EF4-FFF2-40B4-BE49-F238E27FC236}">
                <a16:creationId xmlns:a16="http://schemas.microsoft.com/office/drawing/2014/main" id="{14331787-6E68-02E1-8796-5333EAC83C20}"/>
              </a:ext>
            </a:extLst>
          </p:cNvPr>
          <p:cNvSpPr/>
          <p:nvPr/>
        </p:nvSpPr>
        <p:spPr>
          <a:xfrm>
            <a:off x="8255000" y="1835329"/>
            <a:ext cx="228600" cy="32367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795594BD-3FCD-1B24-11B6-D5E6D72AAE9A}"/>
              </a:ext>
            </a:extLst>
          </p:cNvPr>
          <p:cNvSpPr/>
          <p:nvPr/>
        </p:nvSpPr>
        <p:spPr>
          <a:xfrm>
            <a:off x="8255000" y="1151028"/>
            <a:ext cx="228600" cy="32367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983975AD-B108-A31E-A9B4-5E75693CBCE6}"/>
              </a:ext>
            </a:extLst>
          </p:cNvPr>
          <p:cNvSpPr/>
          <p:nvPr/>
        </p:nvSpPr>
        <p:spPr>
          <a:xfrm>
            <a:off x="8369300" y="303405"/>
            <a:ext cx="228600" cy="32367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4C582C8F-8BA3-7C4D-6B06-F5ED453968D4}"/>
              </a:ext>
            </a:extLst>
          </p:cNvPr>
          <p:cNvSpPr/>
          <p:nvPr/>
        </p:nvSpPr>
        <p:spPr>
          <a:xfrm>
            <a:off x="10960100" y="2555964"/>
            <a:ext cx="228600" cy="323671"/>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descr="Map&#10;&#10;Description automatically generated">
            <a:extLst>
              <a:ext uri="{FF2B5EF4-FFF2-40B4-BE49-F238E27FC236}">
                <a16:creationId xmlns:a16="http://schemas.microsoft.com/office/drawing/2014/main" id="{31846C94-BFDF-7507-7DF6-CAA868FC6A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052" y="2743328"/>
            <a:ext cx="2825750" cy="3566648"/>
          </a:xfrm>
          <a:prstGeom prst="rect">
            <a:avLst/>
          </a:prstGeom>
        </p:spPr>
      </p:pic>
    </p:spTree>
    <p:extLst>
      <p:ext uri="{BB962C8B-B14F-4D97-AF65-F5344CB8AC3E}">
        <p14:creationId xmlns:p14="http://schemas.microsoft.com/office/powerpoint/2010/main" val="155021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2" grpId="0" animBg="1"/>
      <p:bldP spid="6"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04800" y="228601"/>
            <a:ext cx="4648200" cy="944563"/>
          </a:xfrm>
        </p:spPr>
        <p:txBody>
          <a:bodyPr/>
          <a:lstStyle/>
          <a:p>
            <a:pPr algn="l" eaLnBrk="1" hangingPunct="1"/>
            <a:r>
              <a:rPr lang="en-US" altLang="en-US" sz="3200" dirty="0">
                <a:solidFill>
                  <a:srgbClr val="FFC000"/>
                </a:solidFill>
                <a:latin typeface="Arial" panose="020B0604020202020204" pitchFamily="34" charset="0"/>
                <a:cs typeface="Arial" panose="020B0604020202020204" pitchFamily="34" charset="0"/>
              </a:rPr>
              <a:t>Distribution of Nests</a:t>
            </a:r>
          </a:p>
        </p:txBody>
      </p:sp>
      <p:sp>
        <p:nvSpPr>
          <p:cNvPr id="5" name="Text Box 6">
            <a:extLst>
              <a:ext uri="{FF2B5EF4-FFF2-40B4-BE49-F238E27FC236}">
                <a16:creationId xmlns:a16="http://schemas.microsoft.com/office/drawing/2014/main" id="{9A42B799-7522-4CB0-9279-FC264881510F}"/>
              </a:ext>
            </a:extLst>
          </p:cNvPr>
          <p:cNvSpPr txBox="1">
            <a:spLocks noChangeArrowheads="1"/>
          </p:cNvSpPr>
          <p:nvPr/>
        </p:nvSpPr>
        <p:spPr bwMode="auto">
          <a:xfrm>
            <a:off x="685799" y="1143000"/>
            <a:ext cx="5179245" cy="3200876"/>
          </a:xfrm>
          <a:prstGeom prst="rect">
            <a:avLst/>
          </a:prstGeom>
          <a:noFill/>
          <a:ln w="9525">
            <a:noFill/>
            <a:miter lim="800000"/>
            <a:headEnd/>
            <a:tailEnd/>
          </a:ln>
          <a:effectLst/>
        </p:spPr>
        <p:txBody>
          <a:bodyPr wrap="square">
            <a:spAutoFit/>
          </a:bodyPr>
          <a:lstStyle/>
          <a:p>
            <a:pPr marL="233363" marR="0" lvl="0" indent="-233363"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charset="0"/>
                <a:ea typeface="+mn-ea"/>
                <a:cs typeface="+mn-cs"/>
              </a:rPr>
              <a:t>Confirmed FEHA Nests in NDOW Database: 1974–2021 (</a:t>
            </a:r>
            <a:r>
              <a:rPr kumimoji="0" lang="en-US" sz="2400" b="0" i="1" u="none" strike="noStrike" kern="1200" cap="none" spc="0" normalizeH="0" baseline="0" noProof="0" dirty="0">
                <a:ln>
                  <a:noFill/>
                </a:ln>
                <a:solidFill>
                  <a:prstClr val="black">
                    <a:lumMod val="65000"/>
                    <a:lumOff val="35000"/>
                  </a:prstClr>
                </a:solidFill>
                <a:effectLst/>
                <a:uLnTx/>
                <a:uFillTx/>
                <a:latin typeface="Arial" charset="0"/>
                <a:ea typeface="+mn-ea"/>
                <a:cs typeface="+mn-cs"/>
              </a:rPr>
              <a:t>n</a:t>
            </a:r>
            <a:r>
              <a:rPr kumimoji="0" lang="en-US" sz="2400" b="0" i="0" u="none" strike="noStrike" kern="1200" cap="none" spc="0" normalizeH="0" baseline="0" noProof="0" dirty="0">
                <a:ln>
                  <a:noFill/>
                </a:ln>
                <a:solidFill>
                  <a:prstClr val="black">
                    <a:lumMod val="65000"/>
                    <a:lumOff val="35000"/>
                  </a:prstClr>
                </a:solidFill>
                <a:effectLst/>
                <a:uLnTx/>
                <a:uFillTx/>
                <a:latin typeface="Arial" charset="0"/>
                <a:ea typeface="+mn-ea"/>
                <a:cs typeface="+mn-cs"/>
              </a:rPr>
              <a:t> = 667)</a:t>
            </a:r>
          </a:p>
          <a:p>
            <a:pPr marL="233363" marR="0" lvl="0" indent="-233363"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sz="2400" b="0" i="0" u="none" strike="noStrike" kern="1200" cap="none" spc="0" normalizeH="0" baseline="0" noProof="0" dirty="0">
                <a:ln>
                  <a:noFill/>
                </a:ln>
                <a:solidFill>
                  <a:srgbClr val="FFC000"/>
                </a:solidFill>
                <a:effectLst/>
                <a:uLnTx/>
                <a:uFillTx/>
                <a:latin typeface="Arial" charset="0"/>
                <a:ea typeface="+mn-ea"/>
                <a:cs typeface="+mn-cs"/>
              </a:rPr>
              <a:t>FEHA Nests in Statewide Monitoring: 2018–2020 (</a:t>
            </a:r>
            <a:r>
              <a:rPr kumimoji="0" lang="en-US" sz="2400" b="0" i="1" u="none" strike="noStrike" kern="1200" cap="none" spc="0" normalizeH="0" baseline="0" noProof="0" dirty="0">
                <a:ln>
                  <a:noFill/>
                </a:ln>
                <a:solidFill>
                  <a:srgbClr val="FFC000"/>
                </a:solidFill>
                <a:effectLst/>
                <a:uLnTx/>
                <a:uFillTx/>
                <a:latin typeface="Arial" charset="0"/>
                <a:ea typeface="+mn-ea"/>
                <a:cs typeface="+mn-cs"/>
              </a:rPr>
              <a:t>n</a:t>
            </a:r>
            <a:r>
              <a:rPr kumimoji="0" lang="en-US" sz="2400" b="0" i="0" u="none" strike="noStrike" kern="1200" cap="none" spc="0" normalizeH="0" baseline="0" noProof="0" dirty="0">
                <a:ln>
                  <a:noFill/>
                </a:ln>
                <a:solidFill>
                  <a:srgbClr val="FFC000"/>
                </a:solidFill>
                <a:effectLst/>
                <a:uLnTx/>
                <a:uFillTx/>
                <a:latin typeface="Arial" charset="0"/>
                <a:ea typeface="+mn-ea"/>
                <a:cs typeface="+mn-cs"/>
              </a:rPr>
              <a:t> = 89)</a:t>
            </a:r>
          </a:p>
          <a:p>
            <a:pPr marL="233363" marR="0" lvl="0" indent="-233363" algn="l" defTabSz="914400" rtl="0" eaLnBrk="1" fontAlgn="base" latinLnBrk="0" hangingPunct="1">
              <a:lnSpc>
                <a:spcPct val="100000"/>
              </a:lnSpc>
              <a:spcBef>
                <a:spcPct val="0"/>
              </a:spcBef>
              <a:spcAft>
                <a:spcPct val="0"/>
              </a:spcAft>
              <a:buClrTx/>
              <a:buSzTx/>
              <a:buFont typeface="Wingdings" pitchFamily="2" charset="2"/>
              <a:buChar char="§"/>
              <a:tabLst/>
              <a:defRPr/>
            </a:pPr>
            <a:endParaRPr kumimoji="0" lang="en-US" sz="1000" b="0" i="0" u="none" strike="noStrike" kern="1200" cap="none" spc="0" normalizeH="0" baseline="0" noProof="0" dirty="0">
              <a:ln>
                <a:noFill/>
              </a:ln>
              <a:solidFill>
                <a:srgbClr val="FFC000"/>
              </a:solidFill>
              <a:effectLst/>
              <a:uLnTx/>
              <a:uFillTx/>
              <a:latin typeface="Arial" charset="0"/>
              <a:ea typeface="+mn-ea"/>
              <a:cs typeface="+mn-cs"/>
            </a:endParaRPr>
          </a:p>
          <a:p>
            <a:pPr marL="233363" marR="0" lvl="0" indent="-233363" algn="l" defTabSz="914400" rtl="0" eaLnBrk="1" fontAlgn="base" latinLnBrk="0" hangingPunct="1">
              <a:lnSpc>
                <a:spcPct val="100000"/>
              </a:lnSpc>
              <a:spcBef>
                <a:spcPct val="0"/>
              </a:spcBef>
              <a:spcAft>
                <a:spcPct val="0"/>
              </a:spcAft>
              <a:buClrTx/>
              <a:buSzTx/>
              <a:buFont typeface="Wingdings" pitchFamily="2" charset="2"/>
              <a:buChar char="§"/>
              <a:tabLst/>
              <a:defRPr/>
            </a:pPr>
            <a:r>
              <a:rPr lang="en-US" sz="2400" noProof="0" dirty="0">
                <a:solidFill>
                  <a:srgbClr val="FFC000"/>
                </a:solidFill>
                <a:latin typeface="Arial" charset="0"/>
              </a:rPr>
              <a:t>Territory Monitoring (1999–2023)</a:t>
            </a:r>
          </a:p>
          <a:p>
            <a:pPr marL="800100" lvl="1" indent="-342900" fontAlgn="base">
              <a:spcBef>
                <a:spcPct val="0"/>
              </a:spcBef>
              <a:spcAft>
                <a:spcPct val="0"/>
              </a:spcAft>
              <a:buFont typeface="Arial" panose="020B0604020202020204" pitchFamily="34" charset="0"/>
              <a:buChar char="•"/>
              <a:defRPr/>
            </a:pPr>
            <a:r>
              <a:rPr kumimoji="0" lang="en-US" sz="2400" b="0" i="0" u="none" strike="noStrike" kern="1200" cap="none" spc="0" normalizeH="0" baseline="0" dirty="0">
                <a:ln>
                  <a:noFill/>
                </a:ln>
                <a:solidFill>
                  <a:srgbClr val="7030A0"/>
                </a:solidFill>
                <a:effectLst/>
                <a:uLnTx/>
                <a:uFillTx/>
                <a:latin typeface="Arial" charset="0"/>
                <a:ea typeface="+mn-ea"/>
                <a:cs typeface="+mn-cs"/>
              </a:rPr>
              <a:t>Statewide = 27</a:t>
            </a:r>
          </a:p>
          <a:p>
            <a:pPr marL="800100" lvl="1" indent="-342900" fontAlgn="base">
              <a:spcBef>
                <a:spcPct val="0"/>
              </a:spcBef>
              <a:spcAft>
                <a:spcPct val="0"/>
              </a:spcAft>
              <a:buFont typeface="Arial" panose="020B0604020202020204" pitchFamily="34" charset="0"/>
              <a:buChar char="•"/>
              <a:defRPr/>
            </a:pPr>
            <a:r>
              <a:rPr lang="en-US" sz="2400" dirty="0">
                <a:solidFill>
                  <a:srgbClr val="00B050"/>
                </a:solidFill>
                <a:latin typeface="Arial" charset="0"/>
              </a:rPr>
              <a:t>Central/Northeast = 41</a:t>
            </a:r>
          </a:p>
          <a:p>
            <a:pPr marL="800100" lvl="1" indent="-342900" fontAlgn="base">
              <a:spcBef>
                <a:spcPct val="0"/>
              </a:spcBef>
              <a:spcAft>
                <a:spcPct val="0"/>
              </a:spcAft>
              <a:buFont typeface="Arial" panose="020B0604020202020204" pitchFamily="34" charset="0"/>
              <a:buChar char="•"/>
              <a:defRPr/>
            </a:pPr>
            <a:r>
              <a:rPr kumimoji="0" lang="en-US" sz="2400" b="0" i="0" u="none" strike="noStrike" kern="1200" cap="none" spc="0" normalizeH="0" baseline="0" noProof="0" dirty="0">
                <a:ln>
                  <a:noFill/>
                </a:ln>
                <a:solidFill>
                  <a:srgbClr val="FF0000"/>
                </a:solidFill>
                <a:effectLst/>
                <a:uLnTx/>
                <a:uFillTx/>
                <a:latin typeface="Arial" charset="0"/>
                <a:ea typeface="+mn-ea"/>
                <a:cs typeface="+mn-cs"/>
              </a:rPr>
              <a:t>Northwest</a:t>
            </a:r>
            <a:r>
              <a:rPr kumimoji="0" lang="en-US" sz="2400" b="0" i="0" u="none" strike="noStrike" kern="1200" cap="none" spc="0" normalizeH="0" noProof="0" dirty="0">
                <a:ln>
                  <a:noFill/>
                </a:ln>
                <a:solidFill>
                  <a:srgbClr val="FF0000"/>
                </a:solidFill>
                <a:effectLst/>
                <a:uLnTx/>
                <a:uFillTx/>
                <a:latin typeface="Arial" charset="0"/>
                <a:ea typeface="+mn-ea"/>
                <a:cs typeface="+mn-cs"/>
              </a:rPr>
              <a:t> = 70</a:t>
            </a:r>
            <a:endParaRPr kumimoji="0" lang="en-US" sz="2400" b="0" i="0" u="none" strike="noStrike" kern="1200" cap="none" spc="0" normalizeH="0" baseline="0" noProof="0" dirty="0">
              <a:ln>
                <a:noFill/>
              </a:ln>
              <a:solidFill>
                <a:srgbClr val="FF0000"/>
              </a:solidFill>
              <a:effectLst/>
              <a:uLnTx/>
              <a:uFillTx/>
              <a:latin typeface="Arial" charset="0"/>
              <a:ea typeface="+mn-ea"/>
              <a:cs typeface="+mn-cs"/>
            </a:endParaRPr>
          </a:p>
        </p:txBody>
      </p:sp>
      <p:pic>
        <p:nvPicPr>
          <p:cNvPr id="4" name="Picture 3">
            <a:extLst>
              <a:ext uri="{FF2B5EF4-FFF2-40B4-BE49-F238E27FC236}">
                <a16:creationId xmlns:a16="http://schemas.microsoft.com/office/drawing/2014/main" id="{45C29B20-89AD-4DE0-AA07-66F0ED280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6555" y="79248"/>
            <a:ext cx="5179245" cy="6702552"/>
          </a:xfrm>
          <a:prstGeom prst="rect">
            <a:avLst/>
          </a:prstGeom>
        </p:spPr>
      </p:pic>
      <p:pic>
        <p:nvPicPr>
          <p:cNvPr id="2" name="Picture 1">
            <a:extLst>
              <a:ext uri="{FF2B5EF4-FFF2-40B4-BE49-F238E27FC236}">
                <a16:creationId xmlns:a16="http://schemas.microsoft.com/office/drawing/2014/main" id="{87066F09-A103-17AE-8E23-818559910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77724"/>
            <a:ext cx="5179245" cy="6702552"/>
          </a:xfrm>
          <a:prstGeom prst="rect">
            <a:avLst/>
          </a:prstGeom>
        </p:spPr>
      </p:pic>
      <p:sp>
        <p:nvSpPr>
          <p:cNvPr id="3" name="Oval 2">
            <a:extLst>
              <a:ext uri="{FF2B5EF4-FFF2-40B4-BE49-F238E27FC236}">
                <a16:creationId xmlns:a16="http://schemas.microsoft.com/office/drawing/2014/main" id="{A89E68F0-C215-361F-4C07-47DEEC40F03A}"/>
              </a:ext>
            </a:extLst>
          </p:cNvPr>
          <p:cNvSpPr/>
          <p:nvPr/>
        </p:nvSpPr>
        <p:spPr>
          <a:xfrm>
            <a:off x="10363200" y="2343329"/>
            <a:ext cx="228600" cy="323671"/>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DD119296-DD41-609D-3545-8235972A3EA0}"/>
              </a:ext>
            </a:extLst>
          </p:cNvPr>
          <p:cNvSpPr/>
          <p:nvPr/>
        </p:nvSpPr>
        <p:spPr>
          <a:xfrm>
            <a:off x="10820400" y="990600"/>
            <a:ext cx="228600" cy="323671"/>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C1425034-E200-9837-C671-26B40FBF7032}"/>
              </a:ext>
            </a:extLst>
          </p:cNvPr>
          <p:cNvSpPr/>
          <p:nvPr/>
        </p:nvSpPr>
        <p:spPr>
          <a:xfrm>
            <a:off x="8255000" y="1835329"/>
            <a:ext cx="228600" cy="32367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D030E0DA-9452-71D8-2B33-EF5AB39EF61A}"/>
              </a:ext>
            </a:extLst>
          </p:cNvPr>
          <p:cNvSpPr/>
          <p:nvPr/>
        </p:nvSpPr>
        <p:spPr>
          <a:xfrm>
            <a:off x="8255000" y="1151028"/>
            <a:ext cx="228600" cy="32367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B66940FD-F118-2131-0198-F4B00C2D4897}"/>
              </a:ext>
            </a:extLst>
          </p:cNvPr>
          <p:cNvSpPr/>
          <p:nvPr/>
        </p:nvSpPr>
        <p:spPr>
          <a:xfrm>
            <a:off x="8369300" y="303405"/>
            <a:ext cx="228600" cy="323671"/>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74786732-3AE2-220C-C464-0236F5C03362}"/>
              </a:ext>
            </a:extLst>
          </p:cNvPr>
          <p:cNvSpPr/>
          <p:nvPr/>
        </p:nvSpPr>
        <p:spPr>
          <a:xfrm>
            <a:off x="10960100" y="2555964"/>
            <a:ext cx="228600" cy="323671"/>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369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7324C-28E1-7D99-3CA2-0D0A8BAD4A1F}"/>
              </a:ext>
            </a:extLst>
          </p:cNvPr>
          <p:cNvSpPr>
            <a:spLocks noGrp="1"/>
          </p:cNvSpPr>
          <p:nvPr>
            <p:ph type="title"/>
          </p:nvPr>
        </p:nvSpPr>
        <p:spPr>
          <a:xfrm>
            <a:off x="304800" y="228601"/>
            <a:ext cx="4648200" cy="944563"/>
          </a:xfrm>
        </p:spPr>
        <p:txBody>
          <a:bodyPr/>
          <a:lstStyle/>
          <a:p>
            <a:pPr algn="l" eaLnBrk="1" hangingPunct="1"/>
            <a:r>
              <a:rPr lang="en-US" altLang="en-US" sz="3200" dirty="0">
                <a:solidFill>
                  <a:srgbClr val="FFC000"/>
                </a:solidFill>
                <a:latin typeface="Arial" panose="020B0604020202020204" pitchFamily="34" charset="0"/>
                <a:cs typeface="Arial" panose="020B0604020202020204" pitchFamily="34" charset="0"/>
              </a:rPr>
              <a:t>Nest Site Comparison</a:t>
            </a:r>
          </a:p>
        </p:txBody>
      </p:sp>
      <p:pic>
        <p:nvPicPr>
          <p:cNvPr id="3" name="Picture 2" descr="A large rock in a desert&#10;&#10;Description automatically generated">
            <a:extLst>
              <a:ext uri="{FF2B5EF4-FFF2-40B4-BE49-F238E27FC236}">
                <a16:creationId xmlns:a16="http://schemas.microsoft.com/office/drawing/2014/main" id="{DA41BB7A-7C2E-E67D-BC24-4B2675548D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103" y="1635678"/>
            <a:ext cx="4400236" cy="2925689"/>
          </a:xfrm>
          <a:prstGeom prst="rect">
            <a:avLst/>
          </a:prstGeom>
        </p:spPr>
      </p:pic>
      <p:pic>
        <p:nvPicPr>
          <p:cNvPr id="6" name="Picture 5" descr="A high angle view of a desert&#10;&#10;Description automatically generated">
            <a:extLst>
              <a:ext uri="{FF2B5EF4-FFF2-40B4-BE49-F238E27FC236}">
                <a16:creationId xmlns:a16="http://schemas.microsoft.com/office/drawing/2014/main" id="{1BBDFA5A-67AB-5D0B-BB4C-6876772301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9321" y="1864277"/>
            <a:ext cx="4400238" cy="2925690"/>
          </a:xfrm>
          <a:prstGeom prst="rect">
            <a:avLst/>
          </a:prstGeom>
        </p:spPr>
      </p:pic>
      <p:pic>
        <p:nvPicPr>
          <p:cNvPr id="8" name="Picture 7" descr="A close-up of a rocky cliff&#10;&#10;Description automatically generated">
            <a:extLst>
              <a:ext uri="{FF2B5EF4-FFF2-40B4-BE49-F238E27FC236}">
                <a16:creationId xmlns:a16="http://schemas.microsoft.com/office/drawing/2014/main" id="{99ECD36D-2248-A860-7A8D-AAD469D29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502154"/>
            <a:ext cx="4549236" cy="3032824"/>
          </a:xfrm>
          <a:prstGeom prst="rect">
            <a:avLst/>
          </a:prstGeom>
        </p:spPr>
      </p:pic>
      <p:sp>
        <p:nvSpPr>
          <p:cNvPr id="9" name="Title 1">
            <a:extLst>
              <a:ext uri="{FF2B5EF4-FFF2-40B4-BE49-F238E27FC236}">
                <a16:creationId xmlns:a16="http://schemas.microsoft.com/office/drawing/2014/main" id="{DE69B109-BC36-1C79-B2AE-E1170CA7AC12}"/>
              </a:ext>
            </a:extLst>
          </p:cNvPr>
          <p:cNvSpPr txBox="1">
            <a:spLocks/>
          </p:cNvSpPr>
          <p:nvPr/>
        </p:nvSpPr>
        <p:spPr bwMode="auto">
          <a:xfrm>
            <a:off x="304800" y="944565"/>
            <a:ext cx="2169042" cy="6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en-US" sz="3200" u="sng" dirty="0">
                <a:solidFill>
                  <a:srgbClr val="FF0000"/>
                </a:solidFill>
                <a:latin typeface="Arial" panose="020B0604020202020204" pitchFamily="34" charset="0"/>
                <a:cs typeface="Arial" panose="020B0604020202020204" pitchFamily="34" charset="0"/>
              </a:rPr>
              <a:t>Northwest</a:t>
            </a:r>
          </a:p>
        </p:txBody>
      </p:sp>
      <p:pic>
        <p:nvPicPr>
          <p:cNvPr id="14" name="Picture 13" descr="A large rock in a field&#10;&#10;Description automatically generated">
            <a:extLst>
              <a:ext uri="{FF2B5EF4-FFF2-40B4-BE49-F238E27FC236}">
                <a16:creationId xmlns:a16="http://schemas.microsoft.com/office/drawing/2014/main" id="{A0F0CE81-A785-DFB6-2312-92A18F4171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7521" y="184336"/>
            <a:ext cx="4561367" cy="3032824"/>
          </a:xfrm>
          <a:prstGeom prst="rect">
            <a:avLst/>
          </a:prstGeom>
        </p:spPr>
      </p:pic>
      <p:pic>
        <p:nvPicPr>
          <p:cNvPr id="16" name="Picture 15" descr="A rock formation in the desert&#10;&#10;Description automatically generated">
            <a:extLst>
              <a:ext uri="{FF2B5EF4-FFF2-40B4-BE49-F238E27FC236}">
                <a16:creationId xmlns:a16="http://schemas.microsoft.com/office/drawing/2014/main" id="{99F93711-02E7-EDE4-B6DF-9EFB7C0679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8461846" y="1849207"/>
            <a:ext cx="4114802" cy="2735906"/>
          </a:xfrm>
          <a:prstGeom prst="rect">
            <a:avLst/>
          </a:prstGeom>
        </p:spPr>
      </p:pic>
      <p:pic>
        <p:nvPicPr>
          <p:cNvPr id="18" name="Picture 17" descr="Birds on a rocky ledge in the desert&#10;&#10;Description automatically generated">
            <a:extLst>
              <a:ext uri="{FF2B5EF4-FFF2-40B4-BE49-F238E27FC236}">
                <a16:creationId xmlns:a16="http://schemas.microsoft.com/office/drawing/2014/main" id="{565478E0-A865-BAA5-8618-F9617A9964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9733" y="2830402"/>
            <a:ext cx="4715449" cy="3135272"/>
          </a:xfrm>
          <a:prstGeom prst="rect">
            <a:avLst/>
          </a:prstGeom>
        </p:spPr>
      </p:pic>
    </p:spTree>
    <p:extLst>
      <p:ext uri="{BB962C8B-B14F-4D97-AF65-F5344CB8AC3E}">
        <p14:creationId xmlns:p14="http://schemas.microsoft.com/office/powerpoint/2010/main" val="191309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7324C-28E1-7D99-3CA2-0D0A8BAD4A1F}"/>
              </a:ext>
            </a:extLst>
          </p:cNvPr>
          <p:cNvSpPr>
            <a:spLocks noGrp="1"/>
          </p:cNvSpPr>
          <p:nvPr>
            <p:ph type="title"/>
          </p:nvPr>
        </p:nvSpPr>
        <p:spPr>
          <a:xfrm>
            <a:off x="304800" y="228601"/>
            <a:ext cx="4648200" cy="944563"/>
          </a:xfrm>
        </p:spPr>
        <p:txBody>
          <a:bodyPr/>
          <a:lstStyle/>
          <a:p>
            <a:pPr algn="l" eaLnBrk="1" hangingPunct="1"/>
            <a:r>
              <a:rPr lang="en-US" altLang="en-US" sz="3200" dirty="0">
                <a:solidFill>
                  <a:srgbClr val="FFC000"/>
                </a:solidFill>
                <a:latin typeface="Arial" panose="020B0604020202020204" pitchFamily="34" charset="0"/>
                <a:cs typeface="Arial" panose="020B0604020202020204" pitchFamily="34" charset="0"/>
              </a:rPr>
              <a:t>Nest Site Comparison</a:t>
            </a:r>
          </a:p>
        </p:txBody>
      </p:sp>
      <p:sp>
        <p:nvSpPr>
          <p:cNvPr id="10" name="Title 1">
            <a:extLst>
              <a:ext uri="{FF2B5EF4-FFF2-40B4-BE49-F238E27FC236}">
                <a16:creationId xmlns:a16="http://schemas.microsoft.com/office/drawing/2014/main" id="{E9620CD7-4475-1563-91D0-F56DB77FE87B}"/>
              </a:ext>
            </a:extLst>
          </p:cNvPr>
          <p:cNvSpPr txBox="1">
            <a:spLocks/>
          </p:cNvSpPr>
          <p:nvPr/>
        </p:nvSpPr>
        <p:spPr bwMode="auto">
          <a:xfrm>
            <a:off x="297704" y="937470"/>
            <a:ext cx="3519357" cy="6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en-US" sz="3200" u="sng" dirty="0">
                <a:solidFill>
                  <a:srgbClr val="00B050"/>
                </a:solidFill>
                <a:latin typeface="Arial" panose="020B0604020202020204" pitchFamily="34" charset="0"/>
                <a:cs typeface="Arial" panose="020B0604020202020204" pitchFamily="34" charset="0"/>
              </a:rPr>
              <a:t>Central/Northeast</a:t>
            </a:r>
          </a:p>
        </p:txBody>
      </p:sp>
      <p:pic>
        <p:nvPicPr>
          <p:cNvPr id="12" name="Picture 11" descr="A person standing in a field&#10;&#10;Description automatically generated">
            <a:extLst>
              <a:ext uri="{FF2B5EF4-FFF2-40B4-BE49-F238E27FC236}">
                <a16:creationId xmlns:a16="http://schemas.microsoft.com/office/drawing/2014/main" id="{F63FFE02-ED58-9CBD-A9C4-54F752884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704" y="1628583"/>
            <a:ext cx="4666770" cy="3102905"/>
          </a:xfrm>
          <a:prstGeom prst="rect">
            <a:avLst/>
          </a:prstGeom>
        </p:spPr>
      </p:pic>
      <p:pic>
        <p:nvPicPr>
          <p:cNvPr id="5" name="Picture 4" descr="A tree in a field&#10;&#10;Description automatically generated">
            <a:extLst>
              <a:ext uri="{FF2B5EF4-FFF2-40B4-BE49-F238E27FC236}">
                <a16:creationId xmlns:a16="http://schemas.microsoft.com/office/drawing/2014/main" id="{E820D5F0-BBCF-294D-CB22-8621309332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948224" y="948334"/>
            <a:ext cx="4295553" cy="2856086"/>
          </a:xfrm>
          <a:prstGeom prst="rect">
            <a:avLst/>
          </a:prstGeom>
        </p:spPr>
      </p:pic>
      <p:pic>
        <p:nvPicPr>
          <p:cNvPr id="11" name="Picture 10" descr="A field with trees in it&#10;&#10;Description automatically generated">
            <a:extLst>
              <a:ext uri="{FF2B5EF4-FFF2-40B4-BE49-F238E27FC236}">
                <a16:creationId xmlns:a16="http://schemas.microsoft.com/office/drawing/2014/main" id="{03FCFF4A-5696-5C00-E873-0B410E919C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0774" y="158226"/>
            <a:ext cx="4377570" cy="2910619"/>
          </a:xfrm>
          <a:prstGeom prst="rect">
            <a:avLst/>
          </a:prstGeom>
        </p:spPr>
      </p:pic>
      <p:pic>
        <p:nvPicPr>
          <p:cNvPr id="15" name="Picture 14" descr="A field of bushes and blue sky&#10;&#10;Description automatically generated">
            <a:extLst>
              <a:ext uri="{FF2B5EF4-FFF2-40B4-BE49-F238E27FC236}">
                <a16:creationId xmlns:a16="http://schemas.microsoft.com/office/drawing/2014/main" id="{C683ACC2-04B7-6F73-DA13-AE864A37ED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7291" y="2458822"/>
            <a:ext cx="4377571" cy="2910619"/>
          </a:xfrm>
          <a:prstGeom prst="rect">
            <a:avLst/>
          </a:prstGeom>
        </p:spPr>
      </p:pic>
      <p:pic>
        <p:nvPicPr>
          <p:cNvPr id="17" name="Picture 16" descr="Birds in a bush&#10;&#10;Description automatically generated with medium confidence">
            <a:extLst>
              <a:ext uri="{FF2B5EF4-FFF2-40B4-BE49-F238E27FC236}">
                <a16:creationId xmlns:a16="http://schemas.microsoft.com/office/drawing/2014/main" id="{F6C3FB26-5160-DBFC-E278-05CA03B733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1512" y="3402738"/>
            <a:ext cx="4958742" cy="3297036"/>
          </a:xfrm>
          <a:prstGeom prst="rect">
            <a:avLst/>
          </a:prstGeom>
        </p:spPr>
      </p:pic>
    </p:spTree>
    <p:extLst>
      <p:ext uri="{BB962C8B-B14F-4D97-AF65-F5344CB8AC3E}">
        <p14:creationId xmlns:p14="http://schemas.microsoft.com/office/powerpoint/2010/main" val="21772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19B8A3-96B2-36F7-B822-224AC3FC5E76}"/>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667153" y="176421"/>
            <a:ext cx="6372447" cy="4852781"/>
          </a:xfrm>
          <a:prstGeom prst="rect">
            <a:avLst/>
          </a:prstGeom>
          <a:noFill/>
          <a:ln>
            <a:noFill/>
          </a:ln>
        </p:spPr>
      </p:pic>
      <p:sp>
        <p:nvSpPr>
          <p:cNvPr id="5" name="Title 1">
            <a:extLst>
              <a:ext uri="{FF2B5EF4-FFF2-40B4-BE49-F238E27FC236}">
                <a16:creationId xmlns:a16="http://schemas.microsoft.com/office/drawing/2014/main" id="{44CC0134-BE7F-30C7-0F2D-36066AFF1C2A}"/>
              </a:ext>
            </a:extLst>
          </p:cNvPr>
          <p:cNvSpPr>
            <a:spLocks noGrp="1"/>
          </p:cNvSpPr>
          <p:nvPr>
            <p:ph type="title"/>
          </p:nvPr>
        </p:nvSpPr>
        <p:spPr>
          <a:xfrm>
            <a:off x="304800" y="228601"/>
            <a:ext cx="4648200" cy="944563"/>
          </a:xfrm>
        </p:spPr>
        <p:txBody>
          <a:bodyPr/>
          <a:lstStyle/>
          <a:p>
            <a:pPr algn="l" eaLnBrk="1" hangingPunct="1"/>
            <a:r>
              <a:rPr lang="en-US" altLang="en-US" sz="3200" dirty="0">
                <a:solidFill>
                  <a:srgbClr val="FFC000"/>
                </a:solidFill>
                <a:latin typeface="Arial" panose="020B0604020202020204" pitchFamily="34" charset="0"/>
                <a:cs typeface="Arial" panose="020B0604020202020204" pitchFamily="34" charset="0"/>
              </a:rPr>
              <a:t>Tree Density: Pinyon-Juniper Woodland</a:t>
            </a:r>
          </a:p>
        </p:txBody>
      </p:sp>
      <p:sp>
        <p:nvSpPr>
          <p:cNvPr id="6" name="Text Box 6">
            <a:extLst>
              <a:ext uri="{FF2B5EF4-FFF2-40B4-BE49-F238E27FC236}">
                <a16:creationId xmlns:a16="http://schemas.microsoft.com/office/drawing/2014/main" id="{69C8F7E0-29C4-910A-1A4F-5623B8B3B440}"/>
              </a:ext>
            </a:extLst>
          </p:cNvPr>
          <p:cNvSpPr txBox="1">
            <a:spLocks noChangeArrowheads="1"/>
          </p:cNvSpPr>
          <p:nvPr/>
        </p:nvSpPr>
        <p:spPr bwMode="auto">
          <a:xfrm>
            <a:off x="395023" y="1351773"/>
            <a:ext cx="4963785" cy="2246769"/>
          </a:xfrm>
          <a:prstGeom prst="rect">
            <a:avLst/>
          </a:prstGeom>
          <a:noFill/>
          <a:ln w="9525">
            <a:noFill/>
            <a:miter lim="800000"/>
            <a:headEnd/>
            <a:tailEnd/>
          </a:ln>
          <a:effectLst/>
        </p:spPr>
        <p:txBody>
          <a:bodyPr wrap="square">
            <a:spAutoFit/>
          </a:bodyPr>
          <a:lstStyle/>
          <a:p>
            <a:pPr marL="236538" marR="0" lvl="0" indent="-236538"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sz="2000" b="0" i="0" u="none" strike="noStrike" kern="1200" cap="none" spc="0" normalizeH="0" baseline="0" noProof="0" dirty="0">
                <a:ln>
                  <a:noFill/>
                </a:ln>
                <a:solidFill>
                  <a:srgbClr val="FFC000"/>
                </a:solidFill>
                <a:effectLst/>
                <a:uLnTx/>
                <a:uFillTx/>
                <a:latin typeface="Arial" charset="0"/>
                <a:ea typeface="+mn-ea"/>
                <a:cs typeface="+mn-cs"/>
              </a:rPr>
              <a:t>100 m radius around nest tree (≥1.5 m)</a:t>
            </a:r>
          </a:p>
          <a:p>
            <a:pPr marL="693738" lvl="1" indent="-236538" fontAlgn="base">
              <a:spcBef>
                <a:spcPct val="0"/>
              </a:spcBef>
              <a:spcAft>
                <a:spcPct val="0"/>
              </a:spcAft>
              <a:buFont typeface="Wingdings" pitchFamily="2" charset="2"/>
              <a:buChar char="§"/>
              <a:defRPr/>
            </a:pPr>
            <a:r>
              <a:rPr lang="en-US" sz="2000" dirty="0">
                <a:solidFill>
                  <a:srgbClr val="FFC000"/>
                </a:solidFill>
                <a:latin typeface="Arial" charset="0"/>
              </a:rPr>
              <a:t>Mean 10.1 tree/ha (SD = 9.5)</a:t>
            </a:r>
          </a:p>
          <a:p>
            <a:pPr marL="693738" lvl="1" indent="-236538" fontAlgn="base">
              <a:spcBef>
                <a:spcPct val="0"/>
              </a:spcBef>
              <a:spcAft>
                <a:spcPct val="0"/>
              </a:spcAft>
              <a:buFont typeface="Wingdings" pitchFamily="2" charset="2"/>
              <a:buChar char="§"/>
              <a:defRPr/>
            </a:pPr>
            <a:r>
              <a:rPr lang="en-US" sz="2000" dirty="0">
                <a:solidFill>
                  <a:srgbClr val="FFC000"/>
                </a:solidFill>
                <a:latin typeface="Arial" charset="0"/>
              </a:rPr>
              <a:t>33 of 51 tree densities greater at 100-m radius than 500-m radius</a:t>
            </a:r>
          </a:p>
          <a:p>
            <a:pPr marL="693738" lvl="1" indent="-236538" fontAlgn="base">
              <a:spcBef>
                <a:spcPct val="0"/>
              </a:spcBef>
              <a:spcAft>
                <a:spcPct val="0"/>
              </a:spcAft>
              <a:buFont typeface="Wingdings" pitchFamily="2" charset="2"/>
              <a:buChar char="§"/>
              <a:defRPr/>
            </a:pPr>
            <a:r>
              <a:rPr lang="en-US" sz="2000" dirty="0">
                <a:solidFill>
                  <a:srgbClr val="FFC000"/>
                </a:solidFill>
                <a:latin typeface="Arial" charset="0"/>
              </a:rPr>
              <a:t>Mean 15.1 m to nearest tree</a:t>
            </a:r>
          </a:p>
          <a:p>
            <a:pPr marL="693738" lvl="1" indent="-236538" fontAlgn="base">
              <a:spcBef>
                <a:spcPct val="0"/>
              </a:spcBef>
              <a:spcAft>
                <a:spcPct val="0"/>
              </a:spcAft>
              <a:buFont typeface="Wingdings" pitchFamily="2" charset="2"/>
              <a:buChar char="§"/>
              <a:defRPr/>
            </a:pPr>
            <a:r>
              <a:rPr lang="en-US" sz="2000" dirty="0">
                <a:solidFill>
                  <a:srgbClr val="FFC000"/>
                </a:solidFill>
                <a:latin typeface="Arial" charset="0"/>
              </a:rPr>
              <a:t>Mean Nest Height: 3.1 m (</a:t>
            </a:r>
            <a:r>
              <a:rPr lang="en-US" sz="2000" i="1" dirty="0">
                <a:solidFill>
                  <a:srgbClr val="FFC000"/>
                </a:solidFill>
                <a:latin typeface="Arial" charset="0"/>
              </a:rPr>
              <a:t>n </a:t>
            </a:r>
            <a:r>
              <a:rPr lang="en-US" sz="2000" dirty="0">
                <a:solidFill>
                  <a:srgbClr val="FFC000"/>
                </a:solidFill>
                <a:latin typeface="Arial" charset="0"/>
              </a:rPr>
              <a:t>= 39)</a:t>
            </a:r>
          </a:p>
          <a:p>
            <a:pPr marL="693738" lvl="1" indent="-236538" fontAlgn="base">
              <a:spcBef>
                <a:spcPct val="0"/>
              </a:spcBef>
              <a:spcAft>
                <a:spcPct val="0"/>
              </a:spcAft>
              <a:buFont typeface="Wingdings" pitchFamily="2" charset="2"/>
              <a:buChar char="§"/>
              <a:defRPr/>
            </a:pPr>
            <a:endParaRPr kumimoji="0" lang="en-US" sz="2000" b="0" i="0" u="none" strike="noStrike" kern="1200" cap="none" spc="0" normalizeH="0" baseline="0" noProof="0" dirty="0">
              <a:ln>
                <a:noFill/>
              </a:ln>
              <a:solidFill>
                <a:srgbClr val="FFC000"/>
              </a:solidFill>
              <a:effectLst/>
              <a:uLnTx/>
              <a:uFillTx/>
              <a:latin typeface="Arial" charset="0"/>
              <a:ea typeface="+mn-ea"/>
              <a:cs typeface="+mn-cs"/>
            </a:endParaRPr>
          </a:p>
        </p:txBody>
      </p:sp>
    </p:spTree>
    <p:extLst>
      <p:ext uri="{BB962C8B-B14F-4D97-AF65-F5344CB8AC3E}">
        <p14:creationId xmlns:p14="http://schemas.microsoft.com/office/powerpoint/2010/main" val="344847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8B0AC443-3740-BE0D-7D60-2A59BBE50BD8}"/>
              </a:ext>
            </a:extLst>
          </p:cNvPr>
          <p:cNvPicPr>
            <a:picLocks noChangeAspect="1"/>
          </p:cNvPicPr>
          <p:nvPr/>
        </p:nvPicPr>
        <p:blipFill>
          <a:blip r:embed="rId2"/>
          <a:stretch>
            <a:fillRect/>
          </a:stretch>
        </p:blipFill>
        <p:spPr>
          <a:xfrm>
            <a:off x="4945992" y="2009553"/>
            <a:ext cx="7130822" cy="4635796"/>
          </a:xfrm>
          <a:prstGeom prst="rect">
            <a:avLst/>
          </a:prstGeom>
        </p:spPr>
      </p:pic>
      <p:sp>
        <p:nvSpPr>
          <p:cNvPr id="5" name="Text Box 6">
            <a:extLst>
              <a:ext uri="{FF2B5EF4-FFF2-40B4-BE49-F238E27FC236}">
                <a16:creationId xmlns:a16="http://schemas.microsoft.com/office/drawing/2014/main" id="{BF4B4262-59C3-8422-A670-28C783305A8C}"/>
              </a:ext>
            </a:extLst>
          </p:cNvPr>
          <p:cNvSpPr txBox="1">
            <a:spLocks noChangeArrowheads="1"/>
          </p:cNvSpPr>
          <p:nvPr/>
        </p:nvSpPr>
        <p:spPr bwMode="auto">
          <a:xfrm>
            <a:off x="395023" y="1351773"/>
            <a:ext cx="4963785" cy="2708434"/>
          </a:xfrm>
          <a:prstGeom prst="rect">
            <a:avLst/>
          </a:prstGeom>
          <a:noFill/>
          <a:ln w="9525">
            <a:noFill/>
            <a:miter lim="800000"/>
            <a:headEnd/>
            <a:tailEnd/>
          </a:ln>
          <a:effectLst/>
        </p:spPr>
        <p:txBody>
          <a:bodyPr wrap="square">
            <a:spAutoFit/>
          </a:bodyPr>
          <a:lstStyle/>
          <a:p>
            <a:pPr marL="236538" marR="0" lvl="0" indent="-236538"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sz="2000" b="0" i="0" u="none" strike="noStrike" kern="1200" cap="none" spc="0" normalizeH="0" baseline="0" noProof="0" dirty="0">
                <a:ln>
                  <a:noFill/>
                </a:ln>
                <a:solidFill>
                  <a:srgbClr val="FFC000"/>
                </a:solidFill>
                <a:effectLst/>
                <a:uLnTx/>
                <a:uFillTx/>
                <a:latin typeface="Arial" charset="0"/>
                <a:ea typeface="+mn-ea"/>
                <a:cs typeface="+mn-cs"/>
              </a:rPr>
              <a:t>100 m radius around nest tree (≥1.5 m)</a:t>
            </a:r>
          </a:p>
          <a:p>
            <a:pPr marL="693738" lvl="1" indent="-236538" fontAlgn="base">
              <a:spcBef>
                <a:spcPct val="0"/>
              </a:spcBef>
              <a:spcAft>
                <a:spcPct val="0"/>
              </a:spcAft>
              <a:buFont typeface="Wingdings" pitchFamily="2" charset="2"/>
              <a:buChar char="§"/>
              <a:defRPr/>
            </a:pPr>
            <a:r>
              <a:rPr lang="en-US" sz="2000" dirty="0">
                <a:solidFill>
                  <a:srgbClr val="FFC000"/>
                </a:solidFill>
                <a:latin typeface="Arial" charset="0"/>
              </a:rPr>
              <a:t>Mean 10.1 tree/ha (SD = 9.5)</a:t>
            </a:r>
          </a:p>
          <a:p>
            <a:pPr marL="693738" lvl="1" indent="-236538" fontAlgn="base">
              <a:spcBef>
                <a:spcPct val="0"/>
              </a:spcBef>
              <a:spcAft>
                <a:spcPct val="0"/>
              </a:spcAft>
              <a:buFont typeface="Wingdings" pitchFamily="2" charset="2"/>
              <a:buChar char="§"/>
              <a:defRPr/>
            </a:pPr>
            <a:r>
              <a:rPr lang="en-US" sz="2000" dirty="0">
                <a:solidFill>
                  <a:srgbClr val="FFC000"/>
                </a:solidFill>
                <a:latin typeface="Arial" charset="0"/>
              </a:rPr>
              <a:t>33 of 51 tree densities greater at 100-m radius than 500-m radius</a:t>
            </a:r>
          </a:p>
          <a:p>
            <a:pPr marL="693738" lvl="1" indent="-236538" fontAlgn="base">
              <a:spcBef>
                <a:spcPct val="0"/>
              </a:spcBef>
              <a:spcAft>
                <a:spcPct val="0"/>
              </a:spcAft>
              <a:buFont typeface="Wingdings" pitchFamily="2" charset="2"/>
              <a:buChar char="§"/>
              <a:defRPr/>
            </a:pPr>
            <a:r>
              <a:rPr lang="en-US" sz="2000" dirty="0">
                <a:solidFill>
                  <a:srgbClr val="FFC000"/>
                </a:solidFill>
                <a:latin typeface="Arial" charset="0"/>
              </a:rPr>
              <a:t>Mean 15.1 m to nearest tree</a:t>
            </a:r>
          </a:p>
          <a:p>
            <a:pPr marL="693738" lvl="1" indent="-236538" fontAlgn="base">
              <a:spcBef>
                <a:spcPct val="0"/>
              </a:spcBef>
              <a:spcAft>
                <a:spcPct val="0"/>
              </a:spcAft>
              <a:buFont typeface="Wingdings" pitchFamily="2" charset="2"/>
              <a:buChar char="§"/>
              <a:defRPr/>
            </a:pPr>
            <a:r>
              <a:rPr lang="en-US" sz="2000" dirty="0">
                <a:solidFill>
                  <a:srgbClr val="FFC000"/>
                </a:solidFill>
                <a:latin typeface="Arial" charset="0"/>
              </a:rPr>
              <a:t>Mean Nest Height: 3.1 m (</a:t>
            </a:r>
            <a:r>
              <a:rPr lang="en-US" sz="2000" i="1" dirty="0">
                <a:solidFill>
                  <a:srgbClr val="FFC000"/>
                </a:solidFill>
                <a:latin typeface="Arial" charset="0"/>
              </a:rPr>
              <a:t>n </a:t>
            </a:r>
            <a:r>
              <a:rPr lang="en-US" sz="2000" dirty="0">
                <a:solidFill>
                  <a:srgbClr val="FFC000"/>
                </a:solidFill>
                <a:latin typeface="Arial" charset="0"/>
              </a:rPr>
              <a:t>= 39)</a:t>
            </a:r>
          </a:p>
          <a:p>
            <a:pPr marL="693738" lvl="1" indent="-236538" fontAlgn="base">
              <a:spcBef>
                <a:spcPct val="0"/>
              </a:spcBef>
              <a:spcAft>
                <a:spcPct val="0"/>
              </a:spcAft>
              <a:buFont typeface="Wingdings" pitchFamily="2" charset="2"/>
              <a:buChar char="§"/>
              <a:defRPr/>
            </a:pPr>
            <a:endParaRPr kumimoji="0" lang="en-US" sz="1000" b="0" i="0" u="none" strike="noStrike" kern="1200" cap="none" spc="0" normalizeH="0" baseline="0" noProof="0" dirty="0">
              <a:ln>
                <a:noFill/>
              </a:ln>
              <a:solidFill>
                <a:srgbClr val="FFC000"/>
              </a:solidFill>
              <a:effectLst/>
              <a:uLnTx/>
              <a:uFillTx/>
              <a:latin typeface="Arial" charset="0"/>
              <a:ea typeface="+mn-ea"/>
              <a:cs typeface="+mn-cs"/>
            </a:endParaRPr>
          </a:p>
          <a:p>
            <a:pPr marL="171450" indent="-171450" fontAlgn="base">
              <a:spcBef>
                <a:spcPct val="0"/>
              </a:spcBef>
              <a:spcAft>
                <a:spcPct val="0"/>
              </a:spcAft>
              <a:buFont typeface="Wingdings" panose="05000000000000000000" pitchFamily="2" charset="2"/>
              <a:buChar char="§"/>
              <a:defRPr/>
            </a:pPr>
            <a:r>
              <a:rPr lang="en-US" sz="2000" dirty="0">
                <a:solidFill>
                  <a:srgbClr val="FFC000"/>
                </a:solidFill>
                <a:latin typeface="Arial" charset="0"/>
              </a:rPr>
              <a:t>500 m radius around nest tree</a:t>
            </a:r>
          </a:p>
          <a:p>
            <a:pPr marL="628650" lvl="1" indent="-171450" fontAlgn="base">
              <a:spcBef>
                <a:spcPct val="0"/>
              </a:spcBef>
              <a:spcAft>
                <a:spcPct val="0"/>
              </a:spcAft>
              <a:buFont typeface="Wingdings" panose="05000000000000000000" pitchFamily="2" charset="2"/>
              <a:buChar char="§"/>
              <a:defRPr/>
            </a:pPr>
            <a:r>
              <a:rPr kumimoji="0" lang="en-US" sz="2000" b="0" i="0" u="none" strike="noStrike" kern="1200" cap="none" spc="0" normalizeH="0" baseline="0" noProof="0" dirty="0">
                <a:ln>
                  <a:noFill/>
                </a:ln>
                <a:solidFill>
                  <a:srgbClr val="FFC000"/>
                </a:solidFill>
                <a:effectLst/>
                <a:uLnTx/>
                <a:uFillTx/>
                <a:latin typeface="Arial" charset="0"/>
                <a:ea typeface="+mn-ea"/>
                <a:cs typeface="+mn-cs"/>
              </a:rPr>
              <a:t>Mean 6.7 tree/ha (SD7.2)</a:t>
            </a:r>
          </a:p>
        </p:txBody>
      </p:sp>
      <p:sp>
        <p:nvSpPr>
          <p:cNvPr id="6" name="Title 1">
            <a:extLst>
              <a:ext uri="{FF2B5EF4-FFF2-40B4-BE49-F238E27FC236}">
                <a16:creationId xmlns:a16="http://schemas.microsoft.com/office/drawing/2014/main" id="{5E39884F-D098-F728-3A5B-E63D808EC175}"/>
              </a:ext>
            </a:extLst>
          </p:cNvPr>
          <p:cNvSpPr>
            <a:spLocks noGrp="1"/>
          </p:cNvSpPr>
          <p:nvPr>
            <p:ph type="title"/>
          </p:nvPr>
        </p:nvSpPr>
        <p:spPr>
          <a:xfrm>
            <a:off x="304800" y="228601"/>
            <a:ext cx="4648200" cy="944563"/>
          </a:xfrm>
        </p:spPr>
        <p:txBody>
          <a:bodyPr/>
          <a:lstStyle/>
          <a:p>
            <a:pPr algn="l" eaLnBrk="1" hangingPunct="1"/>
            <a:r>
              <a:rPr lang="en-US" altLang="en-US" sz="3200" dirty="0">
                <a:solidFill>
                  <a:srgbClr val="FFC000"/>
                </a:solidFill>
                <a:latin typeface="Arial" panose="020B0604020202020204" pitchFamily="34" charset="0"/>
                <a:cs typeface="Arial" panose="020B0604020202020204" pitchFamily="34" charset="0"/>
              </a:rPr>
              <a:t>Tree Density: Pinyon-Juniper Woodland</a:t>
            </a:r>
          </a:p>
        </p:txBody>
      </p:sp>
    </p:spTree>
    <p:extLst>
      <p:ext uri="{BB962C8B-B14F-4D97-AF65-F5344CB8AC3E}">
        <p14:creationId xmlns:p14="http://schemas.microsoft.com/office/powerpoint/2010/main" val="1972470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7324C-28E1-7D99-3CA2-0D0A8BAD4A1F}"/>
              </a:ext>
            </a:extLst>
          </p:cNvPr>
          <p:cNvSpPr>
            <a:spLocks noGrp="1"/>
          </p:cNvSpPr>
          <p:nvPr>
            <p:ph type="title"/>
          </p:nvPr>
        </p:nvSpPr>
        <p:spPr>
          <a:xfrm>
            <a:off x="304799" y="228601"/>
            <a:ext cx="5361709" cy="944563"/>
          </a:xfrm>
        </p:spPr>
        <p:txBody>
          <a:bodyPr/>
          <a:lstStyle/>
          <a:p>
            <a:pPr algn="l" eaLnBrk="1" hangingPunct="1"/>
            <a:r>
              <a:rPr lang="en-US" altLang="en-US" sz="3200" dirty="0">
                <a:solidFill>
                  <a:srgbClr val="FFC000"/>
                </a:solidFill>
                <a:latin typeface="Arial" panose="020B0604020202020204" pitchFamily="34" charset="0"/>
                <a:cs typeface="Arial" panose="020B0604020202020204" pitchFamily="34" charset="0"/>
              </a:rPr>
              <a:t>Annual Territory Occupancy</a:t>
            </a:r>
          </a:p>
        </p:txBody>
      </p:sp>
      <p:sp>
        <p:nvSpPr>
          <p:cNvPr id="2" name="Content Placeholder 2">
            <a:extLst>
              <a:ext uri="{FF2B5EF4-FFF2-40B4-BE49-F238E27FC236}">
                <a16:creationId xmlns:a16="http://schemas.microsoft.com/office/drawing/2014/main" id="{2DD6FC8C-46B8-58C5-3DF2-E9D8FCD271E9}"/>
              </a:ext>
            </a:extLst>
          </p:cNvPr>
          <p:cNvSpPr>
            <a:spLocks noGrp="1"/>
          </p:cNvSpPr>
          <p:nvPr/>
        </p:nvSpPr>
        <p:spPr>
          <a:xfrm>
            <a:off x="397244" y="1173164"/>
            <a:ext cx="8261847" cy="4465636"/>
          </a:xfrm>
          <a:prstGeom prst="rect">
            <a:avLst/>
          </a:prstGeom>
          <a:solidFill>
            <a:schemeClr val="accent2">
              <a:lumMod val="20000"/>
              <a:lumOff val="8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endParaRPr lang="en-US" sz="2400" dirty="0">
              <a:latin typeface="Arial" panose="020B06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E325942E-213C-26E1-C1A4-B7BA7B60C6EC}"/>
              </a:ext>
            </a:extLst>
          </p:cNvPr>
          <p:cNvGraphicFramePr>
            <a:graphicFrameLocks/>
          </p:cNvGraphicFramePr>
          <p:nvPr>
            <p:extLst>
              <p:ext uri="{D42A27DB-BD31-4B8C-83A1-F6EECF244321}">
                <p14:modId xmlns:p14="http://schemas.microsoft.com/office/powerpoint/2010/main" val="1373187548"/>
              </p:ext>
            </p:extLst>
          </p:nvPr>
        </p:nvGraphicFramePr>
        <p:xfrm>
          <a:off x="675756" y="1500099"/>
          <a:ext cx="7664680" cy="37507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82577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0BEEC16-E9AF-5919-2992-772B040D6315}"/>
              </a:ext>
            </a:extLst>
          </p:cNvPr>
          <p:cNvSpPr txBox="1">
            <a:spLocks/>
          </p:cNvSpPr>
          <p:nvPr/>
        </p:nvSpPr>
        <p:spPr>
          <a:xfrm>
            <a:off x="238092" y="228601"/>
            <a:ext cx="5172107" cy="6411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latin typeface="Arial" panose="020B0604020202020204" pitchFamily="34" charset="0"/>
                <a:cs typeface="Arial" panose="020B0604020202020204" pitchFamily="34" charset="0"/>
              </a:rPr>
              <a:t>Justification and Need</a:t>
            </a:r>
          </a:p>
        </p:txBody>
      </p:sp>
      <p:sp>
        <p:nvSpPr>
          <p:cNvPr id="9" name="Text Box 6">
            <a:extLst>
              <a:ext uri="{FF2B5EF4-FFF2-40B4-BE49-F238E27FC236}">
                <a16:creationId xmlns:a16="http://schemas.microsoft.com/office/drawing/2014/main" id="{16AD5167-ADF8-81F7-174A-C308BDAB4EF6}"/>
              </a:ext>
            </a:extLst>
          </p:cNvPr>
          <p:cNvSpPr txBox="1">
            <a:spLocks noChangeArrowheads="1"/>
          </p:cNvSpPr>
          <p:nvPr/>
        </p:nvSpPr>
        <p:spPr bwMode="auto">
          <a:xfrm>
            <a:off x="395024" y="1022152"/>
            <a:ext cx="10882576" cy="4185761"/>
          </a:xfrm>
          <a:prstGeom prst="rect">
            <a:avLst/>
          </a:prstGeom>
          <a:noFill/>
          <a:ln w="9525">
            <a:noFill/>
            <a:miter lim="800000"/>
            <a:headEnd/>
            <a:tailEnd/>
          </a:ln>
          <a:effectLst/>
        </p:spPr>
        <p:txBody>
          <a:bodyPr wrap="square">
            <a:spAutoFit/>
          </a:bodyPr>
          <a:lstStyle/>
          <a:p>
            <a:pPr marL="236538" indent="-236538" eaLnBrk="1" hangingPunct="1">
              <a:buFont typeface="Wingdings" pitchFamily="2" charset="2"/>
              <a:buChar char="§"/>
              <a:defRPr/>
            </a:pPr>
            <a:r>
              <a:rPr lang="en-US" sz="2000" dirty="0">
                <a:latin typeface="Arial" charset="0"/>
              </a:rPr>
              <a:t>National FWS guidance available, but not with fine scale considerations</a:t>
            </a:r>
          </a:p>
          <a:p>
            <a:pPr marL="800100" lvl="1" indent="-342900">
              <a:buFont typeface="Courier New" panose="02070309020205020404" pitchFamily="49" charset="0"/>
              <a:buChar char="o"/>
              <a:defRPr/>
            </a:pPr>
            <a:r>
              <a:rPr lang="en-US" sz="1400" dirty="0" err="1">
                <a:latin typeface="Arial" charset="0"/>
              </a:rPr>
              <a:t>Pagel</a:t>
            </a:r>
            <a:r>
              <a:rPr lang="en-US" sz="1400" dirty="0">
                <a:latin typeface="Arial" charset="0"/>
              </a:rPr>
              <a:t> et al. 2010. Interim Golden Eagle Inventory and Monitoring protocols </a:t>
            </a:r>
          </a:p>
          <a:p>
            <a:pPr marL="800100" lvl="1" indent="-342900">
              <a:buFont typeface="Courier New" panose="02070309020205020404" pitchFamily="49" charset="0"/>
              <a:buChar char="o"/>
              <a:defRPr/>
            </a:pPr>
            <a:r>
              <a:rPr lang="en-US" sz="1400" dirty="0">
                <a:latin typeface="Arial" charset="0"/>
              </a:rPr>
              <a:t>USFWS. 2013. Eagle Conservation Plan Guidance: Module 1 – Land-based wind energy</a:t>
            </a:r>
          </a:p>
          <a:p>
            <a:pPr marL="236538" indent="-236538" eaLnBrk="1" hangingPunct="1">
              <a:buFont typeface="Wingdings" pitchFamily="2" charset="2"/>
              <a:buChar char="§"/>
              <a:defRPr/>
            </a:pPr>
            <a:endParaRPr lang="en-US" sz="1000" dirty="0">
              <a:latin typeface="Arial" charset="0"/>
            </a:endParaRPr>
          </a:p>
          <a:p>
            <a:pPr marL="236538" indent="-236538" eaLnBrk="1" hangingPunct="1">
              <a:buFont typeface="Wingdings" pitchFamily="2" charset="2"/>
              <a:buChar char="§"/>
              <a:defRPr/>
            </a:pPr>
            <a:r>
              <a:rPr lang="en-US" sz="2000" dirty="0">
                <a:latin typeface="Arial" charset="0"/>
              </a:rPr>
              <a:t>Other appropriate documents to consider</a:t>
            </a:r>
          </a:p>
          <a:p>
            <a:pPr marL="800100" lvl="1" indent="-342900">
              <a:buFont typeface="Courier New" panose="02070309020205020404" pitchFamily="49" charset="0"/>
              <a:buChar char="o"/>
              <a:defRPr/>
            </a:pPr>
            <a:r>
              <a:rPr lang="en-US" sz="1400" dirty="0">
                <a:latin typeface="Arial" charset="0"/>
              </a:rPr>
              <a:t>Driscoll. 2010. Protocol for Golden Eagle occupancy, reproduction, and prey population assessment </a:t>
            </a:r>
          </a:p>
          <a:p>
            <a:pPr marL="800100" lvl="1" indent="-342900">
              <a:buFont typeface="Courier New" panose="02070309020205020404" pitchFamily="49" charset="0"/>
              <a:buChar char="o"/>
              <a:defRPr/>
            </a:pPr>
            <a:r>
              <a:rPr lang="en-US" sz="1400" dirty="0">
                <a:latin typeface="Arial" charset="0"/>
              </a:rPr>
              <a:t>NVMA. 2018. Golden Eagle Protection Best Practices</a:t>
            </a:r>
          </a:p>
          <a:p>
            <a:pPr eaLnBrk="1" hangingPunct="1">
              <a:buFont typeface="Wingdings" pitchFamily="2" charset="2"/>
              <a:buChar char="§"/>
              <a:defRPr/>
            </a:pPr>
            <a:endParaRPr lang="en-US" sz="1000" dirty="0">
              <a:latin typeface="Arial" charset="0"/>
            </a:endParaRPr>
          </a:p>
          <a:p>
            <a:pPr marL="236538" indent="-236538" eaLnBrk="1" hangingPunct="1">
              <a:buFont typeface="Wingdings" pitchFamily="2" charset="2"/>
              <a:buChar char="§"/>
              <a:defRPr/>
            </a:pPr>
            <a:r>
              <a:rPr lang="en-US" sz="2000" dirty="0">
                <a:latin typeface="Arial" charset="0"/>
              </a:rPr>
              <a:t>Existing guidance led to highly variable survey approaches with inconsistent data at times unable to support project effects evaluations (e.g., NEPA) in NV</a:t>
            </a:r>
          </a:p>
          <a:p>
            <a:pPr eaLnBrk="1" hangingPunct="1">
              <a:defRPr/>
            </a:pPr>
            <a:endParaRPr lang="en-US" sz="1000" dirty="0">
              <a:latin typeface="Arial" charset="0"/>
            </a:endParaRPr>
          </a:p>
          <a:p>
            <a:pPr marL="236538" indent="-236538" eaLnBrk="1" hangingPunct="1">
              <a:buFont typeface="Wingdings" pitchFamily="2" charset="2"/>
              <a:buChar char="§"/>
              <a:defRPr/>
            </a:pPr>
            <a:r>
              <a:rPr lang="en-US" sz="2000" dirty="0">
                <a:latin typeface="Arial" charset="0"/>
              </a:rPr>
              <a:t>A standardized approach based on local GOEA breeding biology:</a:t>
            </a:r>
          </a:p>
          <a:p>
            <a:pPr marL="800100" lvl="1" indent="-342900">
              <a:buFont typeface="Courier New" panose="02070309020205020404" pitchFamily="49" charset="0"/>
              <a:buChar char="o"/>
              <a:defRPr/>
            </a:pPr>
            <a:r>
              <a:rPr lang="en-US" sz="2000" dirty="0">
                <a:latin typeface="Arial" charset="0"/>
              </a:rPr>
              <a:t>Improves our ability to assess potential/existing project impacts</a:t>
            </a:r>
          </a:p>
          <a:p>
            <a:pPr marL="800100" lvl="1" indent="-342900">
              <a:buFont typeface="Courier New" panose="02070309020205020404" pitchFamily="49" charset="0"/>
              <a:buChar char="o"/>
              <a:defRPr/>
            </a:pPr>
            <a:r>
              <a:rPr lang="en-US" sz="2000" dirty="0">
                <a:latin typeface="Arial" charset="0"/>
              </a:rPr>
              <a:t>Improves our ability to assess impacts within projects over time, between projects, and across project types</a:t>
            </a:r>
          </a:p>
          <a:p>
            <a:pPr marL="800100" lvl="1" indent="-342900">
              <a:buFont typeface="Courier New" panose="02070309020205020404" pitchFamily="49" charset="0"/>
              <a:buChar char="o"/>
              <a:defRPr/>
            </a:pPr>
            <a:r>
              <a:rPr lang="en-US" sz="2000" dirty="0">
                <a:latin typeface="Arial" charset="0"/>
              </a:rPr>
              <a:t>Improves certainty for agencies, project proponents, and consultants</a:t>
            </a:r>
          </a:p>
        </p:txBody>
      </p:sp>
    </p:spTree>
    <p:extLst>
      <p:ext uri="{BB962C8B-B14F-4D97-AF65-F5344CB8AC3E}">
        <p14:creationId xmlns:p14="http://schemas.microsoft.com/office/powerpoint/2010/main" val="75632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12" end="1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7324C-28E1-7D99-3CA2-0D0A8BAD4A1F}"/>
              </a:ext>
            </a:extLst>
          </p:cNvPr>
          <p:cNvSpPr>
            <a:spLocks noGrp="1"/>
          </p:cNvSpPr>
          <p:nvPr>
            <p:ph type="title"/>
          </p:nvPr>
        </p:nvSpPr>
        <p:spPr>
          <a:xfrm>
            <a:off x="304800" y="228601"/>
            <a:ext cx="4648200" cy="944563"/>
          </a:xfrm>
        </p:spPr>
        <p:txBody>
          <a:bodyPr/>
          <a:lstStyle/>
          <a:p>
            <a:pPr algn="l" eaLnBrk="1" hangingPunct="1"/>
            <a:r>
              <a:rPr lang="en-US" altLang="en-US" sz="3200" dirty="0">
                <a:solidFill>
                  <a:srgbClr val="FFC000"/>
                </a:solidFill>
                <a:latin typeface="Arial" panose="020B0604020202020204" pitchFamily="34" charset="0"/>
                <a:cs typeface="Arial" panose="020B0604020202020204" pitchFamily="34" charset="0"/>
              </a:rPr>
              <a:t>Territory Persistence</a:t>
            </a:r>
          </a:p>
        </p:txBody>
      </p:sp>
      <p:sp>
        <p:nvSpPr>
          <p:cNvPr id="2" name="Text Box 6">
            <a:extLst>
              <a:ext uri="{FF2B5EF4-FFF2-40B4-BE49-F238E27FC236}">
                <a16:creationId xmlns:a16="http://schemas.microsoft.com/office/drawing/2014/main" id="{B0F475EC-CEF7-37FF-C993-447A84F9AC25}"/>
              </a:ext>
            </a:extLst>
          </p:cNvPr>
          <p:cNvSpPr txBox="1">
            <a:spLocks noChangeArrowheads="1"/>
          </p:cNvSpPr>
          <p:nvPr/>
        </p:nvSpPr>
        <p:spPr bwMode="auto">
          <a:xfrm>
            <a:off x="395023" y="1022152"/>
            <a:ext cx="7585195" cy="4308872"/>
          </a:xfrm>
          <a:prstGeom prst="rect">
            <a:avLst/>
          </a:prstGeom>
          <a:noFill/>
          <a:ln w="9525">
            <a:noFill/>
            <a:miter lim="800000"/>
            <a:headEnd/>
            <a:tailEnd/>
          </a:ln>
          <a:effectLst/>
        </p:spPr>
        <p:txBody>
          <a:bodyPr wrap="square">
            <a:spAutoFit/>
          </a:bodyPr>
          <a:lstStyle/>
          <a:p>
            <a:pPr marL="236538" marR="0" lvl="0" indent="-236538"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sz="2400" b="0" i="0" u="sng" strike="noStrike" kern="1200" cap="none" spc="0" normalizeH="0" baseline="0" noProof="0" dirty="0">
                <a:ln>
                  <a:noFill/>
                </a:ln>
                <a:solidFill>
                  <a:srgbClr val="FFC000"/>
                </a:solidFill>
                <a:effectLst/>
                <a:uLnTx/>
                <a:uFillTx/>
                <a:latin typeface="Arial" charset="0"/>
                <a:ea typeface="+mn-ea"/>
                <a:cs typeface="+mn-cs"/>
              </a:rPr>
              <a:t>Northwest (1999–2023</a:t>
            </a:r>
            <a:r>
              <a:rPr kumimoji="0" lang="en-US" sz="2400" b="0" i="0" u="none" strike="noStrike" kern="1200" cap="none" spc="0" normalizeH="0" baseline="0" noProof="0" dirty="0">
                <a:ln>
                  <a:noFill/>
                </a:ln>
                <a:solidFill>
                  <a:srgbClr val="FFC000"/>
                </a:solidFill>
                <a:effectLst/>
                <a:uLnTx/>
                <a:uFillTx/>
                <a:latin typeface="Arial" charset="0"/>
                <a:ea typeface="+mn-ea"/>
                <a:cs typeface="+mn-cs"/>
              </a:rPr>
              <a:t>; mean 23.1 territories/year; range 7–60)</a:t>
            </a:r>
          </a:p>
          <a:p>
            <a:pPr marL="693738" lvl="1" indent="-236538" fontAlgn="base">
              <a:spcBef>
                <a:spcPct val="0"/>
              </a:spcBef>
              <a:spcAft>
                <a:spcPct val="0"/>
              </a:spcAft>
              <a:buFont typeface="Wingdings" pitchFamily="2" charset="2"/>
              <a:buChar char="§"/>
              <a:defRPr/>
            </a:pPr>
            <a:r>
              <a:rPr lang="en-US" sz="2000" dirty="0">
                <a:solidFill>
                  <a:srgbClr val="FFC000"/>
                </a:solidFill>
                <a:latin typeface="Arial" charset="0"/>
              </a:rPr>
              <a:t>Territory Occupancy Overall = 28.2% (</a:t>
            </a:r>
            <a:r>
              <a:rPr lang="en-US" sz="2000" i="1" dirty="0">
                <a:solidFill>
                  <a:srgbClr val="FFC000"/>
                </a:solidFill>
                <a:latin typeface="Arial" charset="0"/>
              </a:rPr>
              <a:t>n</a:t>
            </a:r>
            <a:r>
              <a:rPr lang="en-US" sz="2000" dirty="0">
                <a:solidFill>
                  <a:srgbClr val="FFC000"/>
                </a:solidFill>
                <a:latin typeface="Arial" charset="0"/>
              </a:rPr>
              <a:t> = 578)</a:t>
            </a:r>
          </a:p>
          <a:p>
            <a:pPr marL="693738" lvl="1" indent="-236538" fontAlgn="base">
              <a:spcBef>
                <a:spcPct val="0"/>
              </a:spcBef>
              <a:spcAft>
                <a:spcPct val="0"/>
              </a:spcAft>
              <a:buFont typeface="Wingdings" pitchFamily="2" charset="2"/>
              <a:buChar char="§"/>
              <a:defRPr/>
            </a:pPr>
            <a:r>
              <a:rPr kumimoji="0" lang="en-US" sz="2000" b="0" i="0" u="none" strike="noStrike" kern="1200" cap="none" spc="0" normalizeH="0" baseline="0" noProof="0" dirty="0">
                <a:ln>
                  <a:noFill/>
                </a:ln>
                <a:solidFill>
                  <a:srgbClr val="FFC000"/>
                </a:solidFill>
                <a:effectLst/>
                <a:uLnTx/>
                <a:uFillTx/>
                <a:latin typeface="Arial" charset="0"/>
                <a:ea typeface="+mn-ea"/>
                <a:cs typeface="+mn-cs"/>
              </a:rPr>
              <a:t>Long-term Monitoring: 26 of 38 territories abandoned (78.3%)</a:t>
            </a:r>
          </a:p>
          <a:p>
            <a:pPr marL="693738" lvl="1" indent="-236538" fontAlgn="base">
              <a:spcBef>
                <a:spcPct val="0"/>
              </a:spcBef>
              <a:spcAft>
                <a:spcPct val="0"/>
              </a:spcAft>
              <a:buFont typeface="Wingdings" pitchFamily="2" charset="2"/>
              <a:buChar char="§"/>
              <a:defRPr/>
            </a:pPr>
            <a:endParaRPr kumimoji="0" lang="en-US" sz="1000" b="0" i="0" u="none" strike="noStrike" kern="1200" cap="none" spc="0" normalizeH="0" baseline="0" noProof="0" dirty="0">
              <a:ln>
                <a:noFill/>
              </a:ln>
              <a:solidFill>
                <a:srgbClr val="FFC000"/>
              </a:solidFill>
              <a:effectLst/>
              <a:uLnTx/>
              <a:uFillTx/>
              <a:latin typeface="Arial" charset="0"/>
              <a:ea typeface="+mn-ea"/>
              <a:cs typeface="+mn-cs"/>
            </a:endParaRPr>
          </a:p>
          <a:p>
            <a:pPr marL="236538" marR="0" lvl="0" indent="-236538" algn="l" defTabSz="914400" rtl="0" eaLnBrk="1" fontAlgn="base" latinLnBrk="0" hangingPunct="1">
              <a:lnSpc>
                <a:spcPct val="100000"/>
              </a:lnSpc>
              <a:spcBef>
                <a:spcPct val="0"/>
              </a:spcBef>
              <a:spcAft>
                <a:spcPct val="0"/>
              </a:spcAft>
              <a:buClrTx/>
              <a:buSzTx/>
              <a:buFont typeface="Wingdings" pitchFamily="2" charset="2"/>
              <a:buChar char="§"/>
              <a:tabLst/>
              <a:defRPr/>
            </a:pPr>
            <a:endParaRPr kumimoji="0" lang="en-US" sz="800" b="0" i="0" u="none" strike="noStrike" kern="1200" cap="none" spc="0" normalizeH="0" baseline="0" noProof="0" dirty="0">
              <a:ln>
                <a:noFill/>
              </a:ln>
              <a:solidFill>
                <a:srgbClr val="FFC000"/>
              </a:solidFill>
              <a:effectLst/>
              <a:uLnTx/>
              <a:uFillTx/>
              <a:latin typeface="Arial" charset="0"/>
              <a:ea typeface="+mn-ea"/>
              <a:cs typeface="+mn-cs"/>
            </a:endParaRPr>
          </a:p>
          <a:p>
            <a:pPr marL="236538" marR="0" lvl="0" indent="-236538"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sz="2400" b="0" i="0" u="sng" strike="noStrike" kern="1200" cap="none" spc="0" normalizeH="0" baseline="0" noProof="0" dirty="0">
                <a:ln>
                  <a:noFill/>
                </a:ln>
                <a:solidFill>
                  <a:srgbClr val="FFC000"/>
                </a:solidFill>
                <a:effectLst/>
                <a:uLnTx/>
                <a:uFillTx/>
                <a:latin typeface="Arial" charset="0"/>
                <a:ea typeface="+mn-ea"/>
                <a:cs typeface="+mn-cs"/>
              </a:rPr>
              <a:t>Central/Northeast (2017–2023</a:t>
            </a:r>
            <a:r>
              <a:rPr kumimoji="0" lang="en-US" sz="2400" b="0" i="0" u="none" strike="noStrike" kern="1200" cap="none" spc="0" normalizeH="0" baseline="0" noProof="0" dirty="0">
                <a:ln>
                  <a:noFill/>
                </a:ln>
                <a:solidFill>
                  <a:srgbClr val="FFC000"/>
                </a:solidFill>
                <a:effectLst/>
                <a:uLnTx/>
                <a:uFillTx/>
                <a:latin typeface="Arial" charset="0"/>
                <a:ea typeface="+mn-ea"/>
                <a:cs typeface="+mn-cs"/>
              </a:rPr>
              <a:t>; mean 27.7 territories/year; range 3–39)</a:t>
            </a:r>
          </a:p>
          <a:p>
            <a:pPr marL="693738" lvl="1" indent="-236538" fontAlgn="base">
              <a:spcBef>
                <a:spcPct val="0"/>
              </a:spcBef>
              <a:spcAft>
                <a:spcPct val="0"/>
              </a:spcAft>
              <a:buFont typeface="Wingdings" pitchFamily="2" charset="2"/>
              <a:buChar char="§"/>
              <a:defRPr/>
            </a:pPr>
            <a:r>
              <a:rPr lang="en-US" sz="2000" dirty="0">
                <a:solidFill>
                  <a:srgbClr val="FFC000"/>
                </a:solidFill>
                <a:latin typeface="Arial" charset="0"/>
              </a:rPr>
              <a:t>Territory Occupancy Overall = 82.5% (n = 194)</a:t>
            </a:r>
          </a:p>
          <a:p>
            <a:pPr marL="693738" lvl="1" indent="-236538" fontAlgn="base">
              <a:spcBef>
                <a:spcPct val="0"/>
              </a:spcBef>
              <a:spcAft>
                <a:spcPct val="0"/>
              </a:spcAft>
              <a:buFont typeface="Wingdings" pitchFamily="2" charset="2"/>
              <a:buChar char="§"/>
              <a:defRPr/>
            </a:pPr>
            <a:r>
              <a:rPr kumimoji="0" lang="en-US" sz="2000" b="0" i="0" u="none" strike="noStrike" kern="1200" cap="none" spc="0" normalizeH="0" baseline="0" noProof="0" dirty="0">
                <a:ln>
                  <a:noFill/>
                </a:ln>
                <a:solidFill>
                  <a:srgbClr val="FFC000"/>
                </a:solidFill>
                <a:effectLst/>
                <a:uLnTx/>
                <a:uFillTx/>
                <a:latin typeface="Arial" charset="0"/>
                <a:ea typeface="+mn-ea"/>
                <a:cs typeface="+mn-cs"/>
              </a:rPr>
              <a:t>Long-term Monitoring: 1 of 21 territories abandoned (4.8%)</a:t>
            </a:r>
          </a:p>
          <a:p>
            <a:pPr marL="693738" lvl="1" indent="-236538" fontAlgn="base">
              <a:spcBef>
                <a:spcPct val="0"/>
              </a:spcBef>
              <a:spcAft>
                <a:spcPct val="0"/>
              </a:spcAft>
              <a:buFont typeface="Wingdings" pitchFamily="2" charset="2"/>
              <a:buChar char="§"/>
              <a:defRPr/>
            </a:pPr>
            <a:r>
              <a:rPr kumimoji="0" lang="en-US" sz="2000" b="0" i="0" u="none" strike="noStrike" kern="1200" cap="none" spc="0" normalizeH="0" baseline="0" noProof="0" dirty="0">
                <a:ln>
                  <a:noFill/>
                </a:ln>
                <a:solidFill>
                  <a:srgbClr val="FFC000"/>
                </a:solidFill>
                <a:effectLst/>
                <a:uLnTx/>
                <a:uFillTx/>
                <a:latin typeface="Arial" charset="0"/>
                <a:ea typeface="+mn-ea"/>
                <a:cs typeface="+mn-cs"/>
              </a:rPr>
              <a:t>State</a:t>
            </a:r>
            <a:r>
              <a:rPr lang="en-US" sz="2000" dirty="0">
                <a:solidFill>
                  <a:srgbClr val="FFC000"/>
                </a:solidFill>
                <a:latin typeface="Arial" charset="0"/>
              </a:rPr>
              <a:t>wide Effort: 83% of previously known territories currently occupied (mean = 17 years since initial discovery; range 4–42 years)</a:t>
            </a:r>
            <a:endParaRPr kumimoji="0" lang="en-US" sz="2000" b="0" i="0" u="none" strike="noStrike" kern="1200" cap="none" spc="0" normalizeH="0" baseline="0" noProof="0" dirty="0">
              <a:ln>
                <a:noFill/>
              </a:ln>
              <a:solidFill>
                <a:srgbClr val="FFC000"/>
              </a:solidFill>
              <a:effectLst/>
              <a:uLnTx/>
              <a:uFillTx/>
              <a:latin typeface="Arial" charset="0"/>
              <a:ea typeface="+mn-ea"/>
              <a:cs typeface="+mn-cs"/>
            </a:endParaRPr>
          </a:p>
        </p:txBody>
      </p:sp>
      <p:pic>
        <p:nvPicPr>
          <p:cNvPr id="5" name="Picture 4" descr="A close-up of a rocky mountain&#10;&#10;Description automatically generated">
            <a:extLst>
              <a:ext uri="{FF2B5EF4-FFF2-40B4-BE49-F238E27FC236}">
                <a16:creationId xmlns:a16="http://schemas.microsoft.com/office/drawing/2014/main" id="{794AF969-24A9-85A4-64E4-E346BD9C18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712753" y="118882"/>
            <a:ext cx="4398060" cy="3310117"/>
          </a:xfrm>
          <a:prstGeom prst="rect">
            <a:avLst/>
          </a:prstGeom>
        </p:spPr>
      </p:pic>
    </p:spTree>
    <p:extLst>
      <p:ext uri="{BB962C8B-B14F-4D97-AF65-F5344CB8AC3E}">
        <p14:creationId xmlns:p14="http://schemas.microsoft.com/office/powerpoint/2010/main" val="177561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Box 4"/>
          <p:cNvSpPr txBox="1">
            <a:spLocks noChangeArrowheads="1"/>
          </p:cNvSpPr>
          <p:nvPr/>
        </p:nvSpPr>
        <p:spPr bwMode="auto">
          <a:xfrm>
            <a:off x="1981200" y="304801"/>
            <a:ext cx="8229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Peregrine Falcon Statewide Territory Occupancy Assessment: 2024</a:t>
            </a:r>
          </a:p>
        </p:txBody>
      </p:sp>
      <p:pic>
        <p:nvPicPr>
          <p:cNvPr id="2" name="Picture 2" descr="C:\Documents and Settings\Owner\Desktop\PEFA photos\2012\_DSC1889.jpg">
            <a:extLst>
              <a:ext uri="{FF2B5EF4-FFF2-40B4-BE49-F238E27FC236}">
                <a16:creationId xmlns:a16="http://schemas.microsoft.com/office/drawing/2014/main" id="{55C38669-CEDA-5EB0-AF56-458682F105D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356344" y="1388257"/>
            <a:ext cx="5479312" cy="4383450"/>
          </a:xfrm>
          <a:prstGeom prst="rect">
            <a:avLst/>
          </a:prstGeom>
          <a:noFill/>
          <a:ln>
            <a:solidFill>
              <a:schemeClr val="tx1"/>
            </a:solidFill>
          </a:ln>
        </p:spPr>
      </p:pic>
    </p:spTree>
    <p:extLst>
      <p:ext uri="{BB962C8B-B14F-4D97-AF65-F5344CB8AC3E}">
        <p14:creationId xmlns:p14="http://schemas.microsoft.com/office/powerpoint/2010/main" val="1681683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33"/>
          <p:cNvGrpSpPr>
            <a:grpSpLocks/>
          </p:cNvGrpSpPr>
          <p:nvPr/>
        </p:nvGrpSpPr>
        <p:grpSpPr bwMode="auto">
          <a:xfrm>
            <a:off x="5562601" y="122238"/>
            <a:ext cx="4937125" cy="6583362"/>
            <a:chOff x="3990975" y="0"/>
            <a:chExt cx="5029200" cy="6710363"/>
          </a:xfrm>
        </p:grpSpPr>
        <p:pic>
          <p:nvPicPr>
            <p:cNvPr id="10260" name="Picture 5" descr="Nevada_LMNRA_08ma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90975" y="0"/>
              <a:ext cx="5029200" cy="671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1" name="Text Box 15"/>
            <p:cNvSpPr txBox="1">
              <a:spLocks noChangeArrowheads="1"/>
            </p:cNvSpPr>
            <p:nvPr/>
          </p:nvSpPr>
          <p:spPr bwMode="auto">
            <a:xfrm>
              <a:off x="4295775" y="4343400"/>
              <a:ext cx="1731313" cy="941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Known Territories: 2019</a:t>
              </a:r>
            </a:p>
          </p:txBody>
        </p:sp>
        <p:sp>
          <p:nvSpPr>
            <p:cNvPr id="10262" name="Oval 17"/>
            <p:cNvSpPr>
              <a:spLocks noChangeArrowheads="1"/>
            </p:cNvSpPr>
            <p:nvPr/>
          </p:nvSpPr>
          <p:spPr bwMode="auto">
            <a:xfrm>
              <a:off x="8317703" y="4953000"/>
              <a:ext cx="116561" cy="119063"/>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0263" name="Oval 19"/>
            <p:cNvSpPr>
              <a:spLocks noChangeArrowheads="1"/>
            </p:cNvSpPr>
            <p:nvPr/>
          </p:nvSpPr>
          <p:spPr bwMode="auto">
            <a:xfrm>
              <a:off x="7977346" y="5214938"/>
              <a:ext cx="116561" cy="119063"/>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0264" name="Oval 20"/>
            <p:cNvSpPr>
              <a:spLocks noChangeArrowheads="1"/>
            </p:cNvSpPr>
            <p:nvPr/>
          </p:nvSpPr>
          <p:spPr bwMode="auto">
            <a:xfrm>
              <a:off x="7870111" y="5748338"/>
              <a:ext cx="116561" cy="119063"/>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0265" name="Oval 21"/>
            <p:cNvSpPr>
              <a:spLocks noChangeArrowheads="1"/>
            </p:cNvSpPr>
            <p:nvPr/>
          </p:nvSpPr>
          <p:spPr bwMode="auto">
            <a:xfrm>
              <a:off x="7795512" y="5334000"/>
              <a:ext cx="116561" cy="119063"/>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0266" name="Oval 22"/>
            <p:cNvSpPr>
              <a:spLocks noChangeArrowheads="1"/>
            </p:cNvSpPr>
            <p:nvPr/>
          </p:nvSpPr>
          <p:spPr bwMode="auto">
            <a:xfrm>
              <a:off x="7828149" y="5257800"/>
              <a:ext cx="116561" cy="119063"/>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0267" name="Oval 23"/>
            <p:cNvSpPr>
              <a:spLocks noChangeArrowheads="1"/>
            </p:cNvSpPr>
            <p:nvPr/>
          </p:nvSpPr>
          <p:spPr bwMode="auto">
            <a:xfrm>
              <a:off x="7604353" y="5470525"/>
              <a:ext cx="116561" cy="119063"/>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0268" name="Oval 24"/>
            <p:cNvSpPr>
              <a:spLocks noChangeArrowheads="1"/>
            </p:cNvSpPr>
            <p:nvPr/>
          </p:nvSpPr>
          <p:spPr bwMode="auto">
            <a:xfrm>
              <a:off x="7455155" y="5486400"/>
              <a:ext cx="116561" cy="119063"/>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0269" name="Oval 25"/>
            <p:cNvSpPr>
              <a:spLocks noChangeArrowheads="1"/>
            </p:cNvSpPr>
            <p:nvPr/>
          </p:nvSpPr>
          <p:spPr bwMode="auto">
            <a:xfrm>
              <a:off x="8051945" y="4479925"/>
              <a:ext cx="116561" cy="119063"/>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0270" name="Oval 26"/>
            <p:cNvSpPr>
              <a:spLocks noChangeArrowheads="1"/>
            </p:cNvSpPr>
            <p:nvPr/>
          </p:nvSpPr>
          <p:spPr bwMode="auto">
            <a:xfrm>
              <a:off x="7960251" y="4572000"/>
              <a:ext cx="116561" cy="119063"/>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0271" name="Oval 27"/>
            <p:cNvSpPr>
              <a:spLocks noChangeArrowheads="1"/>
            </p:cNvSpPr>
            <p:nvPr/>
          </p:nvSpPr>
          <p:spPr bwMode="auto">
            <a:xfrm>
              <a:off x="7571716" y="4343400"/>
              <a:ext cx="116561" cy="119063"/>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0272" name="Oval 28"/>
            <p:cNvSpPr>
              <a:spLocks noChangeArrowheads="1"/>
            </p:cNvSpPr>
            <p:nvPr/>
          </p:nvSpPr>
          <p:spPr bwMode="auto">
            <a:xfrm>
              <a:off x="7602798" y="4222750"/>
              <a:ext cx="116561" cy="119063"/>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grpSp>
        <p:nvGrpSpPr>
          <p:cNvPr id="10244" name="Group 37"/>
          <p:cNvGrpSpPr>
            <a:grpSpLocks/>
          </p:cNvGrpSpPr>
          <p:nvPr/>
        </p:nvGrpSpPr>
        <p:grpSpPr bwMode="auto">
          <a:xfrm>
            <a:off x="5791200" y="5500688"/>
            <a:ext cx="2292350" cy="366712"/>
            <a:chOff x="2688" y="3465"/>
            <a:chExt cx="1444" cy="231"/>
          </a:xfrm>
        </p:grpSpPr>
        <p:sp>
          <p:nvSpPr>
            <p:cNvPr id="10258" name="Oval 33"/>
            <p:cNvSpPr>
              <a:spLocks noChangeArrowheads="1"/>
            </p:cNvSpPr>
            <p:nvPr/>
          </p:nvSpPr>
          <p:spPr bwMode="auto">
            <a:xfrm>
              <a:off x="2688" y="3553"/>
              <a:ext cx="75" cy="75"/>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0259" name="Text Box 35"/>
            <p:cNvSpPr txBox="1">
              <a:spLocks noChangeArrowheads="1"/>
            </p:cNvSpPr>
            <p:nvPr/>
          </p:nvSpPr>
          <p:spPr bwMode="auto">
            <a:xfrm>
              <a:off x="2784" y="3465"/>
              <a:ext cx="13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Territory in LMNRA</a:t>
              </a:r>
            </a:p>
          </p:txBody>
        </p:sp>
      </p:grpSp>
      <p:grpSp>
        <p:nvGrpSpPr>
          <p:cNvPr id="10245" name="Group 38"/>
          <p:cNvGrpSpPr>
            <a:grpSpLocks/>
          </p:cNvGrpSpPr>
          <p:nvPr/>
        </p:nvGrpSpPr>
        <p:grpSpPr bwMode="auto">
          <a:xfrm>
            <a:off x="5791200" y="5805488"/>
            <a:ext cx="2851150" cy="366712"/>
            <a:chOff x="2688" y="3657"/>
            <a:chExt cx="1796" cy="231"/>
          </a:xfrm>
        </p:grpSpPr>
        <p:sp>
          <p:nvSpPr>
            <p:cNvPr id="10256" name="Oval 34"/>
            <p:cNvSpPr>
              <a:spLocks noChangeArrowheads="1"/>
            </p:cNvSpPr>
            <p:nvPr/>
          </p:nvSpPr>
          <p:spPr bwMode="auto">
            <a:xfrm>
              <a:off x="2688" y="3735"/>
              <a:ext cx="75" cy="75"/>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0257" name="Text Box 36"/>
            <p:cNvSpPr txBox="1">
              <a:spLocks noChangeArrowheads="1"/>
            </p:cNvSpPr>
            <p:nvPr/>
          </p:nvSpPr>
          <p:spPr bwMode="auto">
            <a:xfrm>
              <a:off x="2784" y="3657"/>
              <a:ext cx="17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Territory outside LMNRA</a:t>
              </a:r>
            </a:p>
          </p:txBody>
        </p:sp>
      </p:grpSp>
      <p:grpSp>
        <p:nvGrpSpPr>
          <p:cNvPr id="10247" name="Group 21"/>
          <p:cNvGrpSpPr>
            <a:grpSpLocks/>
          </p:cNvGrpSpPr>
          <p:nvPr/>
        </p:nvGrpSpPr>
        <p:grpSpPr bwMode="auto">
          <a:xfrm>
            <a:off x="6096000" y="838200"/>
            <a:ext cx="2971800" cy="4343400"/>
            <a:chOff x="4572000" y="838188"/>
            <a:chExt cx="2971800" cy="4343628"/>
          </a:xfrm>
        </p:grpSpPr>
        <p:sp>
          <p:nvSpPr>
            <p:cNvPr id="10248" name="TextBox 22"/>
            <p:cNvSpPr txBox="1">
              <a:spLocks noChangeArrowheads="1"/>
            </p:cNvSpPr>
            <p:nvPr/>
          </p:nvSpPr>
          <p:spPr bwMode="auto">
            <a:xfrm>
              <a:off x="6400800" y="4154465"/>
              <a:ext cx="114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Clark County</a:t>
              </a:r>
            </a:p>
          </p:txBody>
        </p:sp>
        <p:cxnSp>
          <p:nvCxnSpPr>
            <p:cNvPr id="47" name="Straight Arrow Connector 46"/>
            <p:cNvCxnSpPr/>
            <p:nvPr/>
          </p:nvCxnSpPr>
          <p:spPr>
            <a:xfrm>
              <a:off x="7010400" y="4724592"/>
              <a:ext cx="533400" cy="4572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50" name="TextBox 24"/>
            <p:cNvSpPr txBox="1">
              <a:spLocks noChangeArrowheads="1"/>
            </p:cNvSpPr>
            <p:nvPr/>
          </p:nvSpPr>
          <p:spPr bwMode="auto">
            <a:xfrm>
              <a:off x="4953000" y="2743200"/>
              <a:ext cx="114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Reno</a:t>
              </a:r>
            </a:p>
          </p:txBody>
        </p:sp>
        <p:cxnSp>
          <p:nvCxnSpPr>
            <p:cNvPr id="51" name="Straight Arrow Connector 50"/>
            <p:cNvCxnSpPr/>
            <p:nvPr/>
          </p:nvCxnSpPr>
          <p:spPr>
            <a:xfrm rot="16200000" flipV="1">
              <a:off x="4724392" y="2514684"/>
              <a:ext cx="304816"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52" name="TextBox 26"/>
            <p:cNvSpPr txBox="1">
              <a:spLocks noChangeArrowheads="1"/>
            </p:cNvSpPr>
            <p:nvPr/>
          </p:nvSpPr>
          <p:spPr bwMode="auto">
            <a:xfrm>
              <a:off x="4572000" y="838188"/>
              <a:ext cx="114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Pyramid Lake</a:t>
              </a:r>
            </a:p>
          </p:txBody>
        </p:sp>
        <p:sp>
          <p:nvSpPr>
            <p:cNvPr id="10253" name="TextBox 27"/>
            <p:cNvSpPr txBox="1">
              <a:spLocks noChangeArrowheads="1"/>
            </p:cNvSpPr>
            <p:nvPr/>
          </p:nvSpPr>
          <p:spPr bwMode="auto">
            <a:xfrm>
              <a:off x="6400800" y="1143000"/>
              <a:ext cx="114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Ruby Mts.</a:t>
              </a:r>
            </a:p>
          </p:txBody>
        </p:sp>
        <p:cxnSp>
          <p:nvCxnSpPr>
            <p:cNvPr id="54" name="Straight Arrow Connector 53"/>
            <p:cNvCxnSpPr/>
            <p:nvPr/>
          </p:nvCxnSpPr>
          <p:spPr>
            <a:xfrm rot="5400000">
              <a:off x="4535474" y="1711359"/>
              <a:ext cx="528666" cy="15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6934200" y="1524024"/>
              <a:ext cx="457200" cy="22861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3" name="Oval 28"/>
          <p:cNvSpPr>
            <a:spLocks noChangeArrowheads="1"/>
          </p:cNvSpPr>
          <p:nvPr/>
        </p:nvSpPr>
        <p:spPr bwMode="auto">
          <a:xfrm>
            <a:off x="9010587" y="4960782"/>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4" name="Oval 28"/>
          <p:cNvSpPr>
            <a:spLocks noChangeArrowheads="1"/>
          </p:cNvSpPr>
          <p:nvPr/>
        </p:nvSpPr>
        <p:spPr bwMode="auto">
          <a:xfrm>
            <a:off x="8848932" y="5249849"/>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5" name="Oval 28"/>
          <p:cNvSpPr>
            <a:spLocks noChangeArrowheads="1"/>
          </p:cNvSpPr>
          <p:nvPr/>
        </p:nvSpPr>
        <p:spPr bwMode="auto">
          <a:xfrm>
            <a:off x="9256290" y="5642640"/>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6" name="Oval 28"/>
          <p:cNvSpPr>
            <a:spLocks noChangeArrowheads="1"/>
          </p:cNvSpPr>
          <p:nvPr/>
        </p:nvSpPr>
        <p:spPr bwMode="auto">
          <a:xfrm>
            <a:off x="9021300" y="5308254"/>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7" name="Oval 28"/>
          <p:cNvSpPr>
            <a:spLocks noChangeArrowheads="1"/>
          </p:cNvSpPr>
          <p:nvPr/>
        </p:nvSpPr>
        <p:spPr bwMode="auto">
          <a:xfrm>
            <a:off x="8970797" y="5405120"/>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8" name="Oval 28"/>
          <p:cNvSpPr>
            <a:spLocks noChangeArrowheads="1"/>
          </p:cNvSpPr>
          <p:nvPr/>
        </p:nvSpPr>
        <p:spPr bwMode="auto">
          <a:xfrm>
            <a:off x="9810115" y="5133039"/>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9" name="Oval 28"/>
          <p:cNvSpPr>
            <a:spLocks noChangeArrowheads="1"/>
          </p:cNvSpPr>
          <p:nvPr/>
        </p:nvSpPr>
        <p:spPr bwMode="auto">
          <a:xfrm>
            <a:off x="9573634" y="5123195"/>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0" name="Oval 28"/>
          <p:cNvSpPr>
            <a:spLocks noChangeArrowheads="1"/>
          </p:cNvSpPr>
          <p:nvPr/>
        </p:nvSpPr>
        <p:spPr bwMode="auto">
          <a:xfrm>
            <a:off x="9533202" y="5238476"/>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1" name="Oval 28"/>
          <p:cNvSpPr>
            <a:spLocks noChangeArrowheads="1"/>
          </p:cNvSpPr>
          <p:nvPr/>
        </p:nvSpPr>
        <p:spPr bwMode="auto">
          <a:xfrm>
            <a:off x="9272310" y="5761782"/>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2" name="Oval 28"/>
          <p:cNvSpPr>
            <a:spLocks noChangeArrowheads="1"/>
          </p:cNvSpPr>
          <p:nvPr/>
        </p:nvSpPr>
        <p:spPr bwMode="auto">
          <a:xfrm>
            <a:off x="8963358" y="5758419"/>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3" name="Oval 28"/>
          <p:cNvSpPr>
            <a:spLocks noChangeArrowheads="1"/>
          </p:cNvSpPr>
          <p:nvPr/>
        </p:nvSpPr>
        <p:spPr bwMode="auto">
          <a:xfrm>
            <a:off x="8897703" y="5652754"/>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4" name="Oval 28"/>
          <p:cNvSpPr>
            <a:spLocks noChangeArrowheads="1"/>
          </p:cNvSpPr>
          <p:nvPr/>
        </p:nvSpPr>
        <p:spPr bwMode="auto">
          <a:xfrm>
            <a:off x="8916129" y="5425064"/>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5" name="Oval 28"/>
          <p:cNvSpPr>
            <a:spLocks noChangeArrowheads="1"/>
          </p:cNvSpPr>
          <p:nvPr/>
        </p:nvSpPr>
        <p:spPr bwMode="auto">
          <a:xfrm>
            <a:off x="8955644" y="5372417"/>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6" name="Oval 28"/>
          <p:cNvSpPr>
            <a:spLocks noChangeArrowheads="1"/>
          </p:cNvSpPr>
          <p:nvPr/>
        </p:nvSpPr>
        <p:spPr bwMode="auto">
          <a:xfrm>
            <a:off x="9344780" y="4786694"/>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8" name="Oval 28"/>
          <p:cNvSpPr>
            <a:spLocks noChangeArrowheads="1"/>
          </p:cNvSpPr>
          <p:nvPr/>
        </p:nvSpPr>
        <p:spPr bwMode="auto">
          <a:xfrm>
            <a:off x="9647629" y="4724400"/>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9" name="Oval 28"/>
          <p:cNvSpPr>
            <a:spLocks noChangeArrowheads="1"/>
          </p:cNvSpPr>
          <p:nvPr/>
        </p:nvSpPr>
        <p:spPr bwMode="auto">
          <a:xfrm>
            <a:off x="9573634" y="4724400"/>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0" name="Oval 28"/>
          <p:cNvSpPr>
            <a:spLocks noChangeArrowheads="1"/>
          </p:cNvSpPr>
          <p:nvPr/>
        </p:nvSpPr>
        <p:spPr bwMode="auto">
          <a:xfrm>
            <a:off x="9762784" y="3810000"/>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2" name="Oval 28"/>
          <p:cNvSpPr>
            <a:spLocks noChangeArrowheads="1"/>
          </p:cNvSpPr>
          <p:nvPr/>
        </p:nvSpPr>
        <p:spPr bwMode="auto">
          <a:xfrm>
            <a:off x="9706298" y="3938181"/>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3" name="Oval 28"/>
          <p:cNvSpPr>
            <a:spLocks noChangeArrowheads="1"/>
          </p:cNvSpPr>
          <p:nvPr/>
        </p:nvSpPr>
        <p:spPr bwMode="auto">
          <a:xfrm>
            <a:off x="9011315" y="3751595"/>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6" name="Oval 28"/>
          <p:cNvSpPr>
            <a:spLocks noChangeArrowheads="1"/>
          </p:cNvSpPr>
          <p:nvPr/>
        </p:nvSpPr>
        <p:spPr bwMode="auto">
          <a:xfrm>
            <a:off x="9183785" y="3868405"/>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7" name="Oval 28"/>
          <p:cNvSpPr>
            <a:spLocks noChangeArrowheads="1"/>
          </p:cNvSpPr>
          <p:nvPr/>
        </p:nvSpPr>
        <p:spPr bwMode="auto">
          <a:xfrm>
            <a:off x="8503012" y="5321794"/>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8" name="Oval 28"/>
          <p:cNvSpPr>
            <a:spLocks noChangeArrowheads="1"/>
          </p:cNvSpPr>
          <p:nvPr/>
        </p:nvSpPr>
        <p:spPr bwMode="auto">
          <a:xfrm>
            <a:off x="8536196" y="5222123"/>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9" name="Oval 28"/>
          <p:cNvSpPr>
            <a:spLocks noChangeArrowheads="1"/>
          </p:cNvSpPr>
          <p:nvPr/>
        </p:nvSpPr>
        <p:spPr bwMode="auto">
          <a:xfrm>
            <a:off x="8439087" y="5191444"/>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0" name="Oval 28"/>
          <p:cNvSpPr>
            <a:spLocks noChangeArrowheads="1"/>
          </p:cNvSpPr>
          <p:nvPr/>
        </p:nvSpPr>
        <p:spPr bwMode="auto">
          <a:xfrm>
            <a:off x="9630847" y="2869363"/>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 name="Oval 28"/>
          <p:cNvSpPr>
            <a:spLocks noChangeArrowheads="1"/>
          </p:cNvSpPr>
          <p:nvPr/>
        </p:nvSpPr>
        <p:spPr bwMode="auto">
          <a:xfrm>
            <a:off x="9764239" y="1219200"/>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2" name="Oval 28"/>
          <p:cNvSpPr>
            <a:spLocks noChangeArrowheads="1"/>
          </p:cNvSpPr>
          <p:nvPr/>
        </p:nvSpPr>
        <p:spPr bwMode="auto">
          <a:xfrm>
            <a:off x="8896160" y="4236088"/>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3" name="Oval 28"/>
          <p:cNvSpPr>
            <a:spLocks noChangeArrowheads="1"/>
          </p:cNvSpPr>
          <p:nvPr/>
        </p:nvSpPr>
        <p:spPr bwMode="auto">
          <a:xfrm>
            <a:off x="9573633" y="4189054"/>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4" name="Oval 28"/>
          <p:cNvSpPr>
            <a:spLocks noChangeArrowheads="1"/>
          </p:cNvSpPr>
          <p:nvPr/>
        </p:nvSpPr>
        <p:spPr bwMode="auto">
          <a:xfrm>
            <a:off x="6057774" y="2854990"/>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6" name="Oval 28"/>
          <p:cNvSpPr>
            <a:spLocks noChangeArrowheads="1"/>
          </p:cNvSpPr>
          <p:nvPr/>
        </p:nvSpPr>
        <p:spPr bwMode="auto">
          <a:xfrm>
            <a:off x="6088818" y="2984598"/>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7" name="Oval 28"/>
          <p:cNvSpPr>
            <a:spLocks noChangeArrowheads="1"/>
          </p:cNvSpPr>
          <p:nvPr/>
        </p:nvSpPr>
        <p:spPr bwMode="auto">
          <a:xfrm>
            <a:off x="8572374" y="5188527"/>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 name="TextBox 1"/>
          <p:cNvSpPr txBox="1"/>
          <p:nvPr/>
        </p:nvSpPr>
        <p:spPr>
          <a:xfrm>
            <a:off x="7924801" y="5490472"/>
            <a:ext cx="639919"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(41)</a:t>
            </a:r>
          </a:p>
        </p:txBody>
      </p:sp>
      <p:sp>
        <p:nvSpPr>
          <p:cNvPr id="69" name="TextBox 68"/>
          <p:cNvSpPr txBox="1"/>
          <p:nvPr/>
        </p:nvSpPr>
        <p:spPr>
          <a:xfrm>
            <a:off x="8458201" y="5791200"/>
            <a:ext cx="639919"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(45)</a:t>
            </a:r>
          </a:p>
        </p:txBody>
      </p:sp>
      <p:sp>
        <p:nvSpPr>
          <p:cNvPr id="71" name="Oval 28"/>
          <p:cNvSpPr>
            <a:spLocks noChangeArrowheads="1"/>
          </p:cNvSpPr>
          <p:nvPr/>
        </p:nvSpPr>
        <p:spPr bwMode="auto">
          <a:xfrm>
            <a:off x="7461384" y="4078634"/>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2" name="Oval 28"/>
          <p:cNvSpPr>
            <a:spLocks noChangeArrowheads="1"/>
          </p:cNvSpPr>
          <p:nvPr/>
        </p:nvSpPr>
        <p:spPr bwMode="auto">
          <a:xfrm>
            <a:off x="6077529" y="2917726"/>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3" name="Oval 28"/>
          <p:cNvSpPr>
            <a:spLocks noChangeArrowheads="1"/>
          </p:cNvSpPr>
          <p:nvPr/>
        </p:nvSpPr>
        <p:spPr bwMode="auto">
          <a:xfrm>
            <a:off x="6286374" y="3004083"/>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74" name="Oval 28"/>
          <p:cNvSpPr>
            <a:spLocks noChangeArrowheads="1"/>
          </p:cNvSpPr>
          <p:nvPr/>
        </p:nvSpPr>
        <p:spPr bwMode="auto">
          <a:xfrm>
            <a:off x="9249703" y="2760996"/>
            <a:ext cx="114427" cy="116810"/>
          </a:xfrm>
          <a:prstGeom prst="ellipse">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3" name="Picture 2">
            <a:extLst>
              <a:ext uri="{FF2B5EF4-FFF2-40B4-BE49-F238E27FC236}">
                <a16:creationId xmlns:a16="http://schemas.microsoft.com/office/drawing/2014/main" id="{6DC3954E-3BBE-8532-0A32-22E20A900E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33659" y="2846527"/>
            <a:ext cx="4920428" cy="3659453"/>
          </a:xfrm>
          <a:prstGeom prst="rect">
            <a:avLst/>
          </a:prstGeom>
          <a:ln>
            <a:solidFill>
              <a:schemeClr val="tx1"/>
            </a:solidFill>
          </a:ln>
        </p:spPr>
      </p:pic>
      <p:sp>
        <p:nvSpPr>
          <p:cNvPr id="4" name="Title 1">
            <a:extLst>
              <a:ext uri="{FF2B5EF4-FFF2-40B4-BE49-F238E27FC236}">
                <a16:creationId xmlns:a16="http://schemas.microsoft.com/office/drawing/2014/main" id="{43D2AB66-D912-80BB-99C1-2A2E219694C1}"/>
              </a:ext>
            </a:extLst>
          </p:cNvPr>
          <p:cNvSpPr>
            <a:spLocks noGrp="1"/>
          </p:cNvSpPr>
          <p:nvPr>
            <p:ph type="title"/>
          </p:nvPr>
        </p:nvSpPr>
        <p:spPr>
          <a:xfrm>
            <a:off x="304799" y="228601"/>
            <a:ext cx="5094762" cy="944563"/>
          </a:xfrm>
        </p:spPr>
        <p:txBody>
          <a:bodyPr/>
          <a:lstStyle/>
          <a:p>
            <a:pPr algn="l" eaLnBrk="1" hangingPunct="1"/>
            <a:r>
              <a:rPr lang="en-US" altLang="en-US" sz="3200" dirty="0">
                <a:solidFill>
                  <a:srgbClr val="FFC000"/>
                </a:solidFill>
                <a:latin typeface="Arial" panose="020B0604020202020204" pitchFamily="34" charset="0"/>
                <a:cs typeface="Arial" panose="020B0604020202020204" pitchFamily="34" charset="0"/>
              </a:rPr>
              <a:t>Known Nevada Territory Distribution</a:t>
            </a:r>
          </a:p>
        </p:txBody>
      </p:sp>
    </p:spTree>
    <p:extLst>
      <p:ext uri="{BB962C8B-B14F-4D97-AF65-F5344CB8AC3E}">
        <p14:creationId xmlns:p14="http://schemas.microsoft.com/office/powerpoint/2010/main" val="1621179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828800" y="1230086"/>
            <a:ext cx="8534400" cy="4942114"/>
          </a:xfrm>
          <a:prstGeom prst="rect">
            <a:avLst/>
          </a:prstGeom>
          <a:solidFill>
            <a:srgbClr val="EEECE1">
              <a:lumMod val="75000"/>
            </a:srgbClr>
          </a:solidFill>
          <a:ln w="25400" cap="flat" cmpd="sng" algn="ctr">
            <a:solidFill>
              <a:srgbClr val="4F81BD">
                <a:shade val="50000"/>
              </a:srgbClr>
            </a:solidFill>
            <a:prstDash val="solid"/>
          </a:ln>
          <a:effectLst/>
        </p:spPr>
        <p:txBody>
          <a:bodyPr anchor="ctr"/>
          <a:lstStyle/>
          <a:p>
            <a:pPr algn="ctr">
              <a:defRPr/>
            </a:pPr>
            <a:endParaRPr lang="en-US" kern="0" dirty="0">
              <a:solidFill>
                <a:prstClr val="white"/>
              </a:solidFill>
            </a:endParaRPr>
          </a:p>
        </p:txBody>
      </p:sp>
      <p:sp>
        <p:nvSpPr>
          <p:cNvPr id="19" name="TextBox 1"/>
          <p:cNvSpPr txBox="1">
            <a:spLocks noChangeArrowheads="1"/>
          </p:cNvSpPr>
          <p:nvPr/>
        </p:nvSpPr>
        <p:spPr bwMode="auto">
          <a:xfrm>
            <a:off x="1905000" y="76200"/>
            <a:ext cx="4800600" cy="1077218"/>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sz="3200" dirty="0">
                <a:solidFill>
                  <a:srgbClr val="FFC000"/>
                </a:solidFill>
                <a:latin typeface="Arial" panose="020B0604020202020204" pitchFamily="34" charset="0"/>
                <a:cs typeface="Arial" panose="020B0604020202020204" pitchFamily="34" charset="0"/>
              </a:rPr>
              <a:t>Peregrine Territory Occupancy in Nevada</a:t>
            </a:r>
          </a:p>
        </p:txBody>
      </p:sp>
      <p:sp>
        <p:nvSpPr>
          <p:cNvPr id="27" name="TextBox 4"/>
          <p:cNvSpPr txBox="1">
            <a:spLocks noChangeArrowheads="1"/>
          </p:cNvSpPr>
          <p:nvPr/>
        </p:nvSpPr>
        <p:spPr bwMode="auto">
          <a:xfrm>
            <a:off x="1752600" y="6135469"/>
            <a:ext cx="4648200" cy="369332"/>
          </a:xfrm>
          <a:prstGeom prst="rect">
            <a:avLst/>
          </a:prstGeom>
          <a:noFill/>
          <a:ln w="9525">
            <a:noFill/>
            <a:miter lim="800000"/>
            <a:headEnd/>
            <a:tailEnd/>
          </a:ln>
        </p:spPr>
        <p:txBody>
          <a:bodyPr wrap="square">
            <a:spAutoFit/>
          </a:bodyPr>
          <a:lstStyle/>
          <a:p>
            <a:pPr marL="236538" indent="-236538" eaLnBrk="0" fontAlgn="base" hangingPunct="0">
              <a:spcBef>
                <a:spcPct val="0"/>
              </a:spcBef>
              <a:spcAft>
                <a:spcPct val="0"/>
              </a:spcAft>
              <a:buFont typeface="Wingdings" pitchFamily="2" charset="2"/>
              <a:buChar char="§"/>
            </a:pPr>
            <a:r>
              <a:rPr lang="en-US" dirty="0">
                <a:solidFill>
                  <a:srgbClr val="FFC000"/>
                </a:solidFill>
                <a:latin typeface="Arial" panose="020B0604020202020204" pitchFamily="34" charset="0"/>
              </a:rPr>
              <a:t>Includes NDOW and NPS survey efforts</a:t>
            </a:r>
            <a:endParaRPr lang="en-US" sz="1400" dirty="0">
              <a:solidFill>
                <a:srgbClr val="FFC000"/>
              </a:solidFill>
              <a:latin typeface="Arial" panose="020B0604020202020204" pitchFamily="34" charset="0"/>
            </a:endParaRPr>
          </a:p>
        </p:txBody>
      </p:sp>
      <p:graphicFrame>
        <p:nvGraphicFramePr>
          <p:cNvPr id="13" name="Chart 12"/>
          <p:cNvGraphicFramePr>
            <a:graphicFrameLocks/>
          </p:cNvGraphicFramePr>
          <p:nvPr/>
        </p:nvGraphicFramePr>
        <p:xfrm>
          <a:off x="1873321" y="1803763"/>
          <a:ext cx="7924800" cy="3794760"/>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descr="C:\Users\jbarnes\Pictures\Golden Eagle and Peregrine banding\Peregrine Falcons\peregrinebath5_c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0498" y="238694"/>
            <a:ext cx="2997803" cy="1905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227340" y="2307304"/>
            <a:ext cx="2798013" cy="1121696"/>
            <a:chOff x="4703339" y="2307304"/>
            <a:chExt cx="2798013" cy="1121696"/>
          </a:xfrm>
        </p:grpSpPr>
        <p:sp>
          <p:nvSpPr>
            <p:cNvPr id="8" name="Rectangle 7"/>
            <p:cNvSpPr>
              <a:spLocks noChangeArrowheads="1"/>
            </p:cNvSpPr>
            <p:nvPr/>
          </p:nvSpPr>
          <p:spPr bwMode="auto">
            <a:xfrm>
              <a:off x="4703339" y="2674295"/>
              <a:ext cx="1366657" cy="75470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 name="TextBox 1"/>
            <p:cNvSpPr txBox="1"/>
            <p:nvPr/>
          </p:nvSpPr>
          <p:spPr>
            <a:xfrm>
              <a:off x="5029200" y="2307304"/>
              <a:ext cx="2472152" cy="369332"/>
            </a:xfrm>
            <a:prstGeom prst="rect">
              <a:avLst/>
            </a:prstGeom>
            <a:solidFill>
              <a:srgbClr val="FF0000"/>
            </a:solidFill>
          </p:spPr>
          <p:txBody>
            <a:bodyPr wrap="none" rtlCol="0">
              <a:spAutoFit/>
            </a:bodyPr>
            <a:lstStyle/>
            <a:p>
              <a:r>
                <a:rPr lang="en-US" dirty="0"/>
                <a:t>77% Occupancy; </a:t>
              </a:r>
              <a:r>
                <a:rPr lang="en-US" i="1" dirty="0"/>
                <a:t>n</a:t>
              </a:r>
              <a:r>
                <a:rPr lang="en-US" dirty="0"/>
                <a:t> = 110</a:t>
              </a:r>
            </a:p>
          </p:txBody>
        </p:sp>
      </p:grpSp>
      <p:grpSp>
        <p:nvGrpSpPr>
          <p:cNvPr id="3" name="Group 2"/>
          <p:cNvGrpSpPr/>
          <p:nvPr/>
        </p:nvGrpSpPr>
        <p:grpSpPr>
          <a:xfrm>
            <a:off x="3200401" y="1959028"/>
            <a:ext cx="3026939" cy="860373"/>
            <a:chOff x="1676400" y="1959027"/>
            <a:chExt cx="3026939" cy="860373"/>
          </a:xfrm>
        </p:grpSpPr>
        <p:sp>
          <p:nvSpPr>
            <p:cNvPr id="7" name="Rectangle 6"/>
            <p:cNvSpPr>
              <a:spLocks noChangeArrowheads="1"/>
            </p:cNvSpPr>
            <p:nvPr/>
          </p:nvSpPr>
          <p:spPr bwMode="auto">
            <a:xfrm>
              <a:off x="1676400" y="2307304"/>
              <a:ext cx="1622460" cy="512096"/>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 name="TextBox 9"/>
            <p:cNvSpPr txBox="1"/>
            <p:nvPr/>
          </p:nvSpPr>
          <p:spPr>
            <a:xfrm>
              <a:off x="2231187" y="1959027"/>
              <a:ext cx="2472152" cy="369332"/>
            </a:xfrm>
            <a:prstGeom prst="rect">
              <a:avLst/>
            </a:prstGeom>
            <a:solidFill>
              <a:srgbClr val="FF0000"/>
            </a:solidFill>
          </p:spPr>
          <p:txBody>
            <a:bodyPr wrap="none" rtlCol="0">
              <a:spAutoFit/>
            </a:bodyPr>
            <a:lstStyle/>
            <a:p>
              <a:r>
                <a:rPr lang="en-US" dirty="0"/>
                <a:t>94% Occupancy; </a:t>
              </a:r>
              <a:r>
                <a:rPr lang="en-US" i="1" dirty="0"/>
                <a:t>n</a:t>
              </a:r>
              <a:r>
                <a:rPr lang="en-US" dirty="0"/>
                <a:t> = 145</a:t>
              </a:r>
            </a:p>
          </p:txBody>
        </p:sp>
      </p:grpSp>
    </p:spTree>
    <p:extLst>
      <p:ext uri="{BB962C8B-B14F-4D97-AF65-F5344CB8AC3E}">
        <p14:creationId xmlns:p14="http://schemas.microsoft.com/office/powerpoint/2010/main" val="320831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7324C-28E1-7D99-3CA2-0D0A8BAD4A1F}"/>
              </a:ext>
            </a:extLst>
          </p:cNvPr>
          <p:cNvSpPr>
            <a:spLocks noGrp="1"/>
          </p:cNvSpPr>
          <p:nvPr>
            <p:ph type="title"/>
          </p:nvPr>
        </p:nvSpPr>
        <p:spPr>
          <a:xfrm>
            <a:off x="304799" y="228601"/>
            <a:ext cx="7722782" cy="944563"/>
          </a:xfrm>
        </p:spPr>
        <p:txBody>
          <a:bodyPr/>
          <a:lstStyle/>
          <a:p>
            <a:pPr algn="l" eaLnBrk="1" hangingPunct="1"/>
            <a:r>
              <a:rPr lang="en-US" altLang="en-US" sz="3200" dirty="0">
                <a:solidFill>
                  <a:srgbClr val="FFC000"/>
                </a:solidFill>
                <a:latin typeface="Arial" panose="020B0604020202020204" pitchFamily="34" charset="0"/>
                <a:cs typeface="Arial" panose="020B0604020202020204" pitchFamily="34" charset="0"/>
              </a:rPr>
              <a:t>Trends Elsewhere</a:t>
            </a:r>
          </a:p>
        </p:txBody>
      </p:sp>
      <p:graphicFrame>
        <p:nvGraphicFramePr>
          <p:cNvPr id="2" name="Chart 1">
            <a:extLst>
              <a:ext uri="{FF2B5EF4-FFF2-40B4-BE49-F238E27FC236}">
                <a16:creationId xmlns:a16="http://schemas.microsoft.com/office/drawing/2014/main" id="{3BE5956E-2901-9CD2-E2EF-77B2FF6FD460}"/>
              </a:ext>
            </a:extLst>
          </p:cNvPr>
          <p:cNvGraphicFramePr>
            <a:graphicFrameLocks/>
          </p:cNvGraphicFramePr>
          <p:nvPr>
            <p:extLst>
              <p:ext uri="{D42A27DB-BD31-4B8C-83A1-F6EECF244321}">
                <p14:modId xmlns:p14="http://schemas.microsoft.com/office/powerpoint/2010/main" val="1894384548"/>
              </p:ext>
            </p:extLst>
          </p:nvPr>
        </p:nvGraphicFramePr>
        <p:xfrm>
          <a:off x="1820818" y="2043112"/>
          <a:ext cx="6671945" cy="4261995"/>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a:extLst>
              <a:ext uri="{FF2B5EF4-FFF2-40B4-BE49-F238E27FC236}">
                <a16:creationId xmlns:a16="http://schemas.microsoft.com/office/drawing/2014/main" id="{9F7ADC96-D46F-4598-E413-C0FA5FA806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6694" y="3014331"/>
            <a:ext cx="2616200" cy="1962150"/>
          </a:xfrm>
          <a:prstGeom prst="rect">
            <a:avLst/>
          </a:prstGeom>
        </p:spPr>
      </p:pic>
      <p:pic>
        <p:nvPicPr>
          <p:cNvPr id="5" name="Picture 6" descr="C:\Users\Dan Varland\Desktop\Book - Coastal Raptors\Photographer photos\Rob Palmer\2010\3-9-2010, Rob Palmer, K2.jpg">
            <a:extLst>
              <a:ext uri="{FF2B5EF4-FFF2-40B4-BE49-F238E27FC236}">
                <a16:creationId xmlns:a16="http://schemas.microsoft.com/office/drawing/2014/main" id="{21A2A10D-B9C7-7321-BEE2-4CC9AC80E2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7945" y="144325"/>
            <a:ext cx="3087688" cy="20576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DDD8FEE0-47F1-AC94-BDD2-9A2884F361A7}"/>
              </a:ext>
            </a:extLst>
          </p:cNvPr>
          <p:cNvSpPr txBox="1">
            <a:spLocks/>
          </p:cNvSpPr>
          <p:nvPr/>
        </p:nvSpPr>
        <p:spPr bwMode="auto">
          <a:xfrm>
            <a:off x="946887" y="1242713"/>
            <a:ext cx="7402179" cy="73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en-US" sz="2400" dirty="0">
                <a:solidFill>
                  <a:srgbClr val="FFC000"/>
                </a:solidFill>
                <a:latin typeface="Arial" panose="020B0604020202020204" pitchFamily="34" charset="0"/>
                <a:cs typeface="Arial" panose="020B0604020202020204" pitchFamily="34" charset="0"/>
              </a:rPr>
              <a:t>Yukon River, AK Monitoring &amp; South Padre Island, TX fall </a:t>
            </a:r>
            <a:r>
              <a:rPr lang="en-US" altLang="en-US" sz="2400">
                <a:solidFill>
                  <a:srgbClr val="FFC000"/>
                </a:solidFill>
                <a:latin typeface="Arial" panose="020B0604020202020204" pitchFamily="34" charset="0"/>
                <a:cs typeface="Arial" panose="020B0604020202020204" pitchFamily="34" charset="0"/>
              </a:rPr>
              <a:t>migration surveys</a:t>
            </a:r>
            <a:endParaRPr lang="en-US" altLang="en-US" sz="24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105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37324C-28E1-7D99-3CA2-0D0A8BAD4A1F}"/>
              </a:ext>
            </a:extLst>
          </p:cNvPr>
          <p:cNvSpPr>
            <a:spLocks noGrp="1"/>
          </p:cNvSpPr>
          <p:nvPr>
            <p:ph type="title"/>
          </p:nvPr>
        </p:nvSpPr>
        <p:spPr>
          <a:xfrm>
            <a:off x="304799" y="228601"/>
            <a:ext cx="7722782" cy="944563"/>
          </a:xfrm>
        </p:spPr>
        <p:txBody>
          <a:bodyPr/>
          <a:lstStyle/>
          <a:p>
            <a:pPr algn="l" eaLnBrk="1" hangingPunct="1"/>
            <a:r>
              <a:rPr lang="en-US" altLang="en-US" sz="3200" dirty="0">
                <a:solidFill>
                  <a:srgbClr val="FFC000"/>
                </a:solidFill>
                <a:latin typeface="Arial" panose="020B0604020202020204" pitchFamily="34" charset="0"/>
                <a:cs typeface="Arial" panose="020B0604020202020204" pitchFamily="34" charset="0"/>
              </a:rPr>
              <a:t>Trends Elsewhere</a:t>
            </a:r>
          </a:p>
        </p:txBody>
      </p:sp>
      <p:pic>
        <p:nvPicPr>
          <p:cNvPr id="3" name="Picture 2">
            <a:extLst>
              <a:ext uri="{FF2B5EF4-FFF2-40B4-BE49-F238E27FC236}">
                <a16:creationId xmlns:a16="http://schemas.microsoft.com/office/drawing/2014/main" id="{9F7ADC96-D46F-4598-E413-C0FA5FA806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6694" y="3014331"/>
            <a:ext cx="2616200" cy="1962150"/>
          </a:xfrm>
          <a:prstGeom prst="rect">
            <a:avLst/>
          </a:prstGeom>
        </p:spPr>
      </p:pic>
      <p:pic>
        <p:nvPicPr>
          <p:cNvPr id="5" name="Picture 6" descr="C:\Users\Dan Varland\Desktop\Book - Coastal Raptors\Photographer photos\Rob Palmer\2010\3-9-2010, Rob Palmer, K2.jpg">
            <a:extLst>
              <a:ext uri="{FF2B5EF4-FFF2-40B4-BE49-F238E27FC236}">
                <a16:creationId xmlns:a16="http://schemas.microsoft.com/office/drawing/2014/main" id="{21A2A10D-B9C7-7321-BEE2-4CC9AC80E2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945" y="144325"/>
            <a:ext cx="3087688" cy="20576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016B5B1-3D22-73A0-D64A-0CCC97AD6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060" y="2104429"/>
            <a:ext cx="7706801" cy="3781953"/>
          </a:xfrm>
          <a:prstGeom prst="rect">
            <a:avLst/>
          </a:prstGeom>
        </p:spPr>
      </p:pic>
      <p:sp>
        <p:nvSpPr>
          <p:cNvPr id="8" name="Title 1">
            <a:extLst>
              <a:ext uri="{FF2B5EF4-FFF2-40B4-BE49-F238E27FC236}">
                <a16:creationId xmlns:a16="http://schemas.microsoft.com/office/drawing/2014/main" id="{2C0FEEC2-70A4-88B0-1F48-16AA1C965966}"/>
              </a:ext>
            </a:extLst>
          </p:cNvPr>
          <p:cNvSpPr txBox="1">
            <a:spLocks/>
          </p:cNvSpPr>
          <p:nvPr/>
        </p:nvSpPr>
        <p:spPr bwMode="auto">
          <a:xfrm>
            <a:off x="869951" y="1464103"/>
            <a:ext cx="7402179" cy="73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en-US" sz="2400" dirty="0">
                <a:solidFill>
                  <a:srgbClr val="FFC000"/>
                </a:solidFill>
                <a:latin typeface="Arial" panose="020B0604020202020204" pitchFamily="34" charset="0"/>
                <a:cs typeface="Arial" panose="020B0604020202020204" pitchFamily="34" charset="0"/>
              </a:rPr>
              <a:t>New Mexico Annual Monitoring:  Johnson et al. 2022</a:t>
            </a:r>
          </a:p>
        </p:txBody>
      </p:sp>
    </p:spTree>
    <p:extLst>
      <p:ext uri="{BB962C8B-B14F-4D97-AF65-F5344CB8AC3E}">
        <p14:creationId xmlns:p14="http://schemas.microsoft.com/office/powerpoint/2010/main" val="2329562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0BEEC16-E9AF-5919-2992-772B040D6315}"/>
              </a:ext>
            </a:extLst>
          </p:cNvPr>
          <p:cNvSpPr txBox="1">
            <a:spLocks/>
          </p:cNvSpPr>
          <p:nvPr/>
        </p:nvSpPr>
        <p:spPr>
          <a:xfrm>
            <a:off x="238092" y="228601"/>
            <a:ext cx="5172107" cy="6411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latin typeface="Arial" panose="020B0604020202020204" pitchFamily="34" charset="0"/>
                <a:cs typeface="Arial" panose="020B0604020202020204" pitchFamily="34" charset="0"/>
              </a:rPr>
              <a:t>Justification and Need</a:t>
            </a:r>
          </a:p>
        </p:txBody>
      </p:sp>
      <p:sp>
        <p:nvSpPr>
          <p:cNvPr id="9" name="Text Box 6">
            <a:extLst>
              <a:ext uri="{FF2B5EF4-FFF2-40B4-BE49-F238E27FC236}">
                <a16:creationId xmlns:a16="http://schemas.microsoft.com/office/drawing/2014/main" id="{16AD5167-ADF8-81F7-174A-C308BDAB4EF6}"/>
              </a:ext>
            </a:extLst>
          </p:cNvPr>
          <p:cNvSpPr txBox="1">
            <a:spLocks noChangeArrowheads="1"/>
          </p:cNvSpPr>
          <p:nvPr/>
        </p:nvSpPr>
        <p:spPr bwMode="auto">
          <a:xfrm>
            <a:off x="395024" y="1022152"/>
            <a:ext cx="10895276" cy="4524315"/>
          </a:xfrm>
          <a:prstGeom prst="rect">
            <a:avLst/>
          </a:prstGeom>
          <a:noFill/>
          <a:ln w="9525">
            <a:noFill/>
            <a:miter lim="800000"/>
            <a:headEnd/>
            <a:tailEnd/>
          </a:ln>
          <a:effectLst/>
        </p:spPr>
        <p:txBody>
          <a:bodyPr wrap="square">
            <a:spAutoFit/>
          </a:bodyPr>
          <a:lstStyle/>
          <a:p>
            <a:pPr marL="236538" indent="-236538" eaLnBrk="1" hangingPunct="1">
              <a:buFont typeface="Wingdings" pitchFamily="2" charset="2"/>
              <a:buChar char="§"/>
              <a:defRPr/>
            </a:pPr>
            <a:r>
              <a:rPr lang="en-US" sz="2000" dirty="0">
                <a:latin typeface="Arial" charset="0"/>
              </a:rPr>
              <a:t>Common problems related to non-standardized survey approach, inconsistent survey effort, or survey effort not in sync with local GOEA breeding biology</a:t>
            </a:r>
          </a:p>
          <a:p>
            <a:pPr marL="800100" lvl="1" indent="-342900">
              <a:buFont typeface="Courier New" panose="02070309020205020404" pitchFamily="49" charset="0"/>
              <a:buChar char="o"/>
              <a:defRPr/>
            </a:pPr>
            <a:r>
              <a:rPr lang="en-US" sz="2000" dirty="0">
                <a:latin typeface="Arial" charset="0"/>
              </a:rPr>
              <a:t>Routine confusion relating to nest vs. territory occupancy</a:t>
            </a:r>
          </a:p>
          <a:p>
            <a:pPr marL="800100" lvl="1" indent="-342900">
              <a:buFont typeface="Courier New" panose="02070309020205020404" pitchFamily="49" charset="0"/>
              <a:buChar char="o"/>
              <a:defRPr/>
            </a:pPr>
            <a:r>
              <a:rPr lang="en-US" sz="2000" dirty="0">
                <a:latin typeface="Arial" charset="0"/>
              </a:rPr>
              <a:t>Consistently underestimated territory occupancy leads to underestimation of project area population (i.e., number of potentially impacted GOEA territories)</a:t>
            </a:r>
          </a:p>
          <a:p>
            <a:pPr marL="800100" lvl="1" indent="-342900">
              <a:buFont typeface="Courier New" panose="02070309020205020404" pitchFamily="49" charset="0"/>
              <a:buChar char="o"/>
              <a:defRPr/>
            </a:pPr>
            <a:r>
              <a:rPr lang="en-US" sz="2000" dirty="0">
                <a:latin typeface="Arial" charset="0"/>
              </a:rPr>
              <a:t>Unknown project area population hinders ability to ensure GOEA conservation, estimate potential take probability, calculate mitigation needs, etc.</a:t>
            </a:r>
          </a:p>
          <a:p>
            <a:pPr marL="800100" lvl="1" indent="-342900">
              <a:buFont typeface="Courier New" panose="02070309020205020404" pitchFamily="49" charset="0"/>
              <a:buChar char="o"/>
              <a:defRPr/>
            </a:pPr>
            <a:r>
              <a:rPr lang="en-US" sz="2000" dirty="0">
                <a:latin typeface="Arial" charset="0"/>
              </a:rPr>
              <a:t>Complicates direct use of annual raptor survey reports for project area tracking, development of Eagle Conservation Plans, or to support development of incidental eagle disturbance take permit</a:t>
            </a:r>
          </a:p>
          <a:p>
            <a:pPr marL="236538" indent="-236538">
              <a:buFont typeface="Wingdings" pitchFamily="2" charset="2"/>
              <a:buChar char="§"/>
              <a:defRPr/>
            </a:pPr>
            <a:endParaRPr lang="en-US" sz="2000" dirty="0">
              <a:latin typeface="Arial" charset="0"/>
            </a:endParaRPr>
          </a:p>
          <a:p>
            <a:pPr marL="236538" indent="-236538">
              <a:buFont typeface="Wingdings" pitchFamily="2" charset="2"/>
              <a:buChar char="§"/>
              <a:defRPr/>
            </a:pPr>
            <a:r>
              <a:rPr lang="en-US" sz="2000" dirty="0">
                <a:latin typeface="Arial" charset="0"/>
              </a:rPr>
              <a:t>Standardized survey efforts are needed to assess impacts to GOEA project area population from large-scale habitat development, loss of home range and foraging area, and reduction in prey base</a:t>
            </a:r>
          </a:p>
          <a:p>
            <a:pPr marL="236538" indent="-236538" eaLnBrk="1" hangingPunct="1">
              <a:buFont typeface="Wingdings" pitchFamily="2" charset="2"/>
              <a:buChar char="§"/>
              <a:defRPr/>
            </a:pPr>
            <a:endParaRPr lang="en-US" sz="800" dirty="0">
              <a:latin typeface="Arial" charset="0"/>
            </a:endParaRPr>
          </a:p>
        </p:txBody>
      </p:sp>
    </p:spTree>
    <p:extLst>
      <p:ext uri="{BB962C8B-B14F-4D97-AF65-F5344CB8AC3E}">
        <p14:creationId xmlns:p14="http://schemas.microsoft.com/office/powerpoint/2010/main" val="139838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0BEEC16-E9AF-5919-2992-772B040D6315}"/>
              </a:ext>
            </a:extLst>
          </p:cNvPr>
          <p:cNvSpPr txBox="1">
            <a:spLocks/>
          </p:cNvSpPr>
          <p:nvPr/>
        </p:nvSpPr>
        <p:spPr>
          <a:xfrm>
            <a:off x="238092" y="228601"/>
            <a:ext cx="11463128" cy="6411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latin typeface="Arial" panose="020B0604020202020204" pitchFamily="34" charset="0"/>
                <a:cs typeface="Arial" panose="020B0604020202020204" pitchFamily="34" charset="0"/>
              </a:rPr>
              <a:t>Golden Eagle Breeding Season &amp; Survey Timing</a:t>
            </a:r>
          </a:p>
        </p:txBody>
      </p:sp>
      <p:sp>
        <p:nvSpPr>
          <p:cNvPr id="9" name="Text Box 6">
            <a:extLst>
              <a:ext uri="{FF2B5EF4-FFF2-40B4-BE49-F238E27FC236}">
                <a16:creationId xmlns:a16="http://schemas.microsoft.com/office/drawing/2014/main" id="{16AD5167-ADF8-81F7-174A-C308BDAB4EF6}"/>
              </a:ext>
            </a:extLst>
          </p:cNvPr>
          <p:cNvSpPr txBox="1">
            <a:spLocks noChangeArrowheads="1"/>
          </p:cNvSpPr>
          <p:nvPr/>
        </p:nvSpPr>
        <p:spPr bwMode="auto">
          <a:xfrm>
            <a:off x="395024" y="1022152"/>
            <a:ext cx="9841506" cy="5155770"/>
          </a:xfrm>
          <a:prstGeom prst="rect">
            <a:avLst/>
          </a:prstGeom>
          <a:noFill/>
          <a:ln w="9525">
            <a:noFill/>
            <a:miter lim="800000"/>
            <a:headEnd/>
            <a:tailEnd/>
          </a:ln>
          <a:effectLst/>
        </p:spPr>
        <p:txBody>
          <a:bodyPr wrap="square" lIns="91440" tIns="45720" rIns="91440" bIns="45720" anchor="t">
            <a:spAutoFit/>
          </a:bodyPr>
          <a:lstStyle/>
          <a:p>
            <a:pPr marL="236220" indent="-236220" eaLnBrk="1" hangingPunct="1">
              <a:buFont typeface="Wingdings" pitchFamily="2" charset="2"/>
              <a:buChar char="§"/>
              <a:defRPr/>
            </a:pPr>
            <a:r>
              <a:rPr lang="en-US" sz="2000" u="sng" dirty="0">
                <a:solidFill>
                  <a:srgbClr val="FFC000"/>
                </a:solidFill>
                <a:latin typeface="Arial" charset="0"/>
              </a:rPr>
              <a:t>Breeding Season = 15 December – 31 July</a:t>
            </a:r>
            <a:r>
              <a:rPr lang="en-US" sz="2000" dirty="0">
                <a:solidFill>
                  <a:srgbClr val="FFC000"/>
                </a:solidFill>
                <a:latin typeface="Arial" charset="0"/>
              </a:rPr>
              <a:t> </a:t>
            </a:r>
            <a:r>
              <a:rPr lang="en-US" sz="2000" dirty="0">
                <a:latin typeface="Arial" charset="0"/>
              </a:rPr>
              <a:t>(i.e., courtship, incubation, nestling, post-fledgling stages)</a:t>
            </a:r>
            <a:endParaRPr lang="en-US" dirty="0"/>
          </a:p>
          <a:p>
            <a:pPr marL="800100" lvl="1" indent="-342900">
              <a:buFont typeface="Courier New" panose="02070309020205020404" pitchFamily="49" charset="0"/>
              <a:buChar char="o"/>
              <a:defRPr/>
            </a:pPr>
            <a:r>
              <a:rPr lang="en-US" sz="2000" dirty="0">
                <a:latin typeface="Arial" charset="0"/>
              </a:rPr>
              <a:t>Minimum post-fledgling dependence period = 4 weeks after fledging</a:t>
            </a:r>
          </a:p>
          <a:p>
            <a:pPr marL="236220" indent="-236220" eaLnBrk="1" hangingPunct="1">
              <a:buFont typeface="Wingdings" pitchFamily="2" charset="2"/>
              <a:buChar char="§"/>
              <a:defRPr/>
            </a:pPr>
            <a:r>
              <a:rPr lang="en-US" sz="2000" dirty="0">
                <a:latin typeface="Arial" charset="0"/>
              </a:rPr>
              <a:t>Mean annual Initiation of Incubation (eggs laid) = 22 February (27 Jan. – 6 Apr.)</a:t>
            </a:r>
            <a:endParaRPr lang="en-US" sz="2000" dirty="0">
              <a:latin typeface="Arial" charset="0"/>
              <a:cs typeface="Arial" charset="0"/>
            </a:endParaRPr>
          </a:p>
          <a:p>
            <a:pPr marL="800100" lvl="1" indent="-342900">
              <a:buFont typeface="Courier New" panose="02070309020205020404" pitchFamily="49" charset="0"/>
              <a:buChar char="o"/>
              <a:defRPr/>
            </a:pPr>
            <a:r>
              <a:rPr lang="en-US" sz="2000" u="sng" dirty="0">
                <a:solidFill>
                  <a:srgbClr val="FFC000"/>
                </a:solidFill>
                <a:latin typeface="Arial" charset="0"/>
              </a:rPr>
              <a:t>15 April</a:t>
            </a:r>
            <a:r>
              <a:rPr lang="en-US" sz="2000" dirty="0">
                <a:solidFill>
                  <a:srgbClr val="FFC000"/>
                </a:solidFill>
                <a:latin typeface="Arial" charset="0"/>
              </a:rPr>
              <a:t> </a:t>
            </a:r>
            <a:r>
              <a:rPr lang="en-US" sz="2000" dirty="0">
                <a:latin typeface="Arial" charset="0"/>
              </a:rPr>
              <a:t>= Date GOEA nests considered not in-use if not already verified in-use</a:t>
            </a:r>
          </a:p>
          <a:p>
            <a:pPr marL="236220" indent="-236220" eaLnBrk="1" hangingPunct="1">
              <a:buFont typeface="Wingdings" pitchFamily="2" charset="2"/>
              <a:buChar char="§"/>
              <a:defRPr/>
            </a:pPr>
            <a:r>
              <a:rPr lang="en-US" sz="2000" dirty="0">
                <a:latin typeface="Arial" charset="0"/>
              </a:rPr>
              <a:t>Mean annual Fledging Date = 12 June (20 May – 14 Jul.)</a:t>
            </a:r>
            <a:endParaRPr lang="en-US" sz="2000" dirty="0">
              <a:latin typeface="Arial" charset="0"/>
              <a:cs typeface="Arial" charset="0"/>
            </a:endParaRPr>
          </a:p>
          <a:p>
            <a:pPr marL="236220" indent="-236220" eaLnBrk="1" hangingPunct="1">
              <a:buFont typeface="Wingdings" pitchFamily="2" charset="2"/>
              <a:buChar char="§"/>
              <a:defRPr/>
            </a:pPr>
            <a:endParaRPr lang="en-US" sz="1000" dirty="0">
              <a:latin typeface="Arial" charset="0"/>
              <a:cs typeface="Arial" charset="0"/>
            </a:endParaRPr>
          </a:p>
          <a:p>
            <a:pPr marL="236220" indent="-236220" eaLnBrk="1" hangingPunct="1">
              <a:buFont typeface="Wingdings" pitchFamily="2" charset="2"/>
              <a:buChar char="§"/>
              <a:defRPr/>
            </a:pPr>
            <a:r>
              <a:rPr lang="en-US" sz="2000" b="1" u="sng" dirty="0">
                <a:latin typeface="Arial" charset="0"/>
              </a:rPr>
              <a:t>Preferred Survey Windows</a:t>
            </a:r>
            <a:r>
              <a:rPr lang="en-US" sz="2000" dirty="0">
                <a:latin typeface="Arial" charset="0"/>
              </a:rPr>
              <a:t>:</a:t>
            </a:r>
            <a:endParaRPr lang="en-US" sz="2000" dirty="0">
              <a:latin typeface="Arial" charset="0"/>
              <a:cs typeface="Arial" charset="0"/>
            </a:endParaRPr>
          </a:p>
          <a:p>
            <a:pPr marL="742950" lvl="1" indent="-285750" algn="just">
              <a:lnSpc>
                <a:spcPct val="107000"/>
              </a:lnSpc>
              <a:buFont typeface="Courier New" panose="02070309020205020404" pitchFamily="49" charset="0"/>
              <a:buChar char="o"/>
            </a:pPr>
            <a:r>
              <a:rPr lang="en-US" sz="1800" dirty="0">
                <a:effectLst/>
                <a:latin typeface="Calibri"/>
                <a:ea typeface="Calibri" panose="020F0502020204030204" pitchFamily="34" charset="0"/>
                <a:cs typeface="Arial"/>
              </a:rPr>
              <a:t>GOEA ground </a:t>
            </a:r>
            <a:r>
              <a:rPr lang="en-US" dirty="0">
                <a:latin typeface="Calibri"/>
                <a:ea typeface="Calibri" panose="020F0502020204030204" pitchFamily="34" charset="0"/>
                <a:cs typeface="Arial"/>
              </a:rPr>
              <a:t>surveys for territory occupancy</a:t>
            </a:r>
            <a:r>
              <a:rPr lang="en-US" sz="1800" dirty="0">
                <a:effectLst/>
                <a:latin typeface="Calibri"/>
                <a:ea typeface="Calibri" panose="020F0502020204030204" pitchFamily="34" charset="0"/>
                <a:cs typeface="Arial"/>
              </a:rPr>
              <a:t>: January – February (</a:t>
            </a:r>
            <a:r>
              <a:rPr lang="en-US" sz="1800" dirty="0">
                <a:solidFill>
                  <a:srgbClr val="FFC000"/>
                </a:solidFill>
                <a:effectLst/>
                <a:latin typeface="Calibri"/>
                <a:ea typeface="Calibri" panose="020F0502020204030204" pitchFamily="34" charset="0"/>
                <a:cs typeface="Arial"/>
              </a:rPr>
              <a:t>extend to mid-March at high elevations and high snow years</a:t>
            </a:r>
            <a:r>
              <a:rPr lang="en-US" sz="1800" dirty="0">
                <a:effectLst/>
                <a:latin typeface="Calibri"/>
                <a:ea typeface="Calibri" panose="020F0502020204030204" pitchFamily="34" charset="0"/>
                <a:cs typeface="Arial"/>
              </a:rPr>
              <a:t>)</a:t>
            </a:r>
          </a:p>
          <a:p>
            <a:pPr marL="742950" lvl="1" indent="-285750" algn="just">
              <a:lnSpc>
                <a:spcPct val="107000"/>
              </a:lnSpc>
              <a:buFont typeface="Courier New" panose="02070309020205020404" pitchFamily="49" charset="0"/>
              <a:buChar char="o"/>
            </a:pPr>
            <a:r>
              <a:rPr lang="en-US" sz="1800" dirty="0">
                <a:effectLst/>
                <a:latin typeface="Calibri"/>
                <a:ea typeface="Calibri" panose="020F0502020204030204" pitchFamily="34" charset="0"/>
                <a:cs typeface="Arial"/>
              </a:rPr>
              <a:t>GOEA aerial </a:t>
            </a:r>
            <a:r>
              <a:rPr lang="en-US" dirty="0">
                <a:latin typeface="Calibri"/>
                <a:ea typeface="Calibri" panose="020F0502020204030204" pitchFamily="34" charset="0"/>
                <a:cs typeface="Calibri"/>
              </a:rPr>
              <a:t>surveys for territory </a:t>
            </a:r>
            <a:r>
              <a:rPr lang="en-US" dirty="0">
                <a:latin typeface="Calibri"/>
                <a:ea typeface="Calibri" panose="020F0502020204030204" pitchFamily="34" charset="0"/>
                <a:cs typeface="Arial"/>
              </a:rPr>
              <a:t>occupancy</a:t>
            </a:r>
            <a:r>
              <a:rPr lang="en-US" sz="1800" dirty="0">
                <a:effectLst/>
                <a:latin typeface="Calibri"/>
                <a:ea typeface="Calibri" panose="020F0502020204030204" pitchFamily="34" charset="0"/>
                <a:cs typeface="Arial"/>
              </a:rPr>
              <a:t> </a:t>
            </a:r>
            <a:r>
              <a:rPr lang="en-US" dirty="0">
                <a:latin typeface="Calibri"/>
                <a:ea typeface="Calibri" panose="020F0502020204030204" pitchFamily="34" charset="0"/>
                <a:cs typeface="Arial"/>
              </a:rPr>
              <a:t>and nest use</a:t>
            </a:r>
            <a:r>
              <a:rPr lang="en-US" sz="1800" dirty="0">
                <a:effectLst/>
                <a:latin typeface="Calibri"/>
                <a:ea typeface="Calibri" panose="020F0502020204030204" pitchFamily="34" charset="0"/>
                <a:cs typeface="Arial"/>
              </a:rPr>
              <a:t>: February – mid-March</a:t>
            </a:r>
          </a:p>
          <a:p>
            <a:pPr marL="742950" lvl="1" indent="-285750" algn="just">
              <a:lnSpc>
                <a:spcPct val="107000"/>
              </a:lnSpc>
              <a:buFont typeface="Courier New" panose="02070309020205020404" pitchFamily="49" charset="0"/>
              <a:buChar char="o"/>
            </a:pPr>
            <a:r>
              <a:rPr lang="en-US" dirty="0">
                <a:latin typeface="Calibri"/>
                <a:ea typeface="Calibri" panose="020F0502020204030204" pitchFamily="34" charset="0"/>
                <a:cs typeface="Arial"/>
              </a:rPr>
              <a:t>Territory occupancy/nest use </a:t>
            </a:r>
            <a:r>
              <a:rPr lang="en-US" sz="1800" dirty="0">
                <a:effectLst/>
                <a:latin typeface="Calibri"/>
                <a:ea typeface="Calibri" panose="020F0502020204030204" pitchFamily="34" charset="0"/>
                <a:cs typeface="Arial"/>
              </a:rPr>
              <a:t>follow-up/all raptors: March – mid/late-April</a:t>
            </a:r>
          </a:p>
          <a:p>
            <a:pPr marL="742950" marR="0" lvl="1" indent="-285750" algn="just">
              <a:spcBef>
                <a:spcPts val="0"/>
              </a:spcBef>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Arial" panose="020B0604020202020204" pitchFamily="34" charset="0"/>
              </a:rPr>
              <a:t>GOEA Productivity/all raptors: late May – June</a:t>
            </a:r>
          </a:p>
          <a:p>
            <a:pPr marL="693420" lvl="1" indent="-236220">
              <a:buFont typeface="Wingdings" pitchFamily="2" charset="2"/>
              <a:buChar char="§"/>
              <a:defRPr/>
            </a:pPr>
            <a:endParaRPr lang="en-US" sz="1000" dirty="0">
              <a:latin typeface="Arial" charset="0"/>
              <a:cs typeface="Arial" charset="0"/>
            </a:endParaRPr>
          </a:p>
          <a:p>
            <a:pPr marL="236220" indent="-236220">
              <a:buFont typeface="Wingdings" pitchFamily="2" charset="2"/>
              <a:buChar char="§"/>
              <a:defRPr/>
            </a:pPr>
            <a:r>
              <a:rPr lang="en-US" sz="2000" b="1" u="sng" dirty="0">
                <a:latin typeface="Arial" charset="0"/>
              </a:rPr>
              <a:t>Recommended Disturbance Buffers</a:t>
            </a:r>
            <a:r>
              <a:rPr lang="en-US" sz="2000" dirty="0">
                <a:latin typeface="Arial" charset="0"/>
              </a:rPr>
              <a:t>:</a:t>
            </a:r>
            <a:endParaRPr lang="en-US" sz="2000" dirty="0">
              <a:latin typeface="Arial" charset="0"/>
              <a:cs typeface="Arial" charset="0"/>
            </a:endParaRPr>
          </a:p>
          <a:p>
            <a:pPr marL="742950" marR="0" lvl="1" indent="-285750" algn="just">
              <a:spcBef>
                <a:spcPts val="0"/>
              </a:spcBef>
              <a:buFont typeface="Courier New" panose="02070309020205020404" pitchFamily="49" charset="0"/>
              <a:buChar char="o"/>
            </a:pPr>
            <a:r>
              <a:rPr lang="en-US" dirty="0">
                <a:latin typeface="Calibri" panose="020F0502020204030204" pitchFamily="34" charset="0"/>
                <a:ea typeface="Calibri" panose="020F0502020204030204" pitchFamily="34" charset="0"/>
                <a:cs typeface="Arial" panose="020B0604020202020204" pitchFamily="34" charset="0"/>
              </a:rPr>
              <a:t>Breeding Season (15 Dec. – 31 Jul.), or until 15 Apr. if nests are confirmed not in-use</a:t>
            </a:r>
          </a:p>
          <a:p>
            <a:pPr marL="742950" marR="0" lvl="1" indent="-285750" algn="just">
              <a:spcBef>
                <a:spcPts val="0"/>
              </a:spcBef>
              <a:buFont typeface="Courier New" panose="02070309020205020404" pitchFamily="49" charset="0"/>
              <a:buChar char="o"/>
            </a:pPr>
            <a:r>
              <a:rPr lang="en-US" dirty="0">
                <a:latin typeface="Calibri" panose="020F0502020204030204" pitchFamily="34" charset="0"/>
                <a:ea typeface="Calibri" panose="020F0502020204030204" pitchFamily="34" charset="0"/>
                <a:cs typeface="Arial" panose="020B0604020202020204" pitchFamily="34" charset="0"/>
              </a:rPr>
              <a:t>1-mile spatial buffer for industrial, municipal, and construction activity</a:t>
            </a:r>
          </a:p>
          <a:p>
            <a:pPr marL="742950" marR="0" lvl="1" indent="-285750" algn="just">
              <a:spcBef>
                <a:spcPts val="0"/>
              </a:spcBef>
              <a:buFont typeface="Courier New" panose="02070309020205020404" pitchFamily="49" charset="0"/>
              <a:buChar char="o"/>
            </a:pPr>
            <a:r>
              <a:rPr lang="en-US" dirty="0">
                <a:latin typeface="Calibri" panose="020F0502020204030204" pitchFamily="34" charset="0"/>
                <a:ea typeface="Calibri" panose="020F0502020204030204" pitchFamily="34" charset="0"/>
                <a:cs typeface="Arial" panose="020B0604020202020204" pitchFamily="34" charset="0"/>
              </a:rPr>
              <a:t>2-mile spatial buffer for blasting activity</a:t>
            </a:r>
            <a:endParaRPr lang="en-US" sz="800" dirty="0">
              <a:latin typeface="Arial" charset="0"/>
            </a:endParaRPr>
          </a:p>
        </p:txBody>
      </p:sp>
    </p:spTree>
    <p:extLst>
      <p:ext uri="{BB962C8B-B14F-4D97-AF65-F5344CB8AC3E}">
        <p14:creationId xmlns:p14="http://schemas.microsoft.com/office/powerpoint/2010/main" val="170679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0BEEC16-E9AF-5919-2992-772B040D6315}"/>
              </a:ext>
            </a:extLst>
          </p:cNvPr>
          <p:cNvSpPr txBox="1">
            <a:spLocks/>
          </p:cNvSpPr>
          <p:nvPr/>
        </p:nvSpPr>
        <p:spPr>
          <a:xfrm>
            <a:off x="238092" y="228601"/>
            <a:ext cx="5418789" cy="6411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a:latin typeface="Arial" panose="020B0604020202020204" pitchFamily="34" charset="0"/>
                <a:cs typeface="Arial" panose="020B0604020202020204" pitchFamily="34" charset="0"/>
              </a:rPr>
              <a:t>Survey Type Considerations</a:t>
            </a:r>
          </a:p>
        </p:txBody>
      </p:sp>
      <p:sp>
        <p:nvSpPr>
          <p:cNvPr id="9" name="Text Box 6">
            <a:extLst>
              <a:ext uri="{FF2B5EF4-FFF2-40B4-BE49-F238E27FC236}">
                <a16:creationId xmlns:a16="http://schemas.microsoft.com/office/drawing/2014/main" id="{16AD5167-ADF8-81F7-174A-C308BDAB4EF6}"/>
              </a:ext>
            </a:extLst>
          </p:cNvPr>
          <p:cNvSpPr txBox="1">
            <a:spLocks noChangeArrowheads="1"/>
          </p:cNvSpPr>
          <p:nvPr/>
        </p:nvSpPr>
        <p:spPr bwMode="auto">
          <a:xfrm>
            <a:off x="395023" y="898168"/>
            <a:ext cx="10628577" cy="3016210"/>
          </a:xfrm>
          <a:prstGeom prst="rect">
            <a:avLst/>
          </a:prstGeom>
          <a:noFill/>
          <a:ln w="9525">
            <a:noFill/>
            <a:miter lim="800000"/>
            <a:headEnd/>
            <a:tailEnd/>
          </a:ln>
          <a:effectLst/>
        </p:spPr>
        <p:txBody>
          <a:bodyPr wrap="square">
            <a:spAutoFit/>
          </a:bodyPr>
          <a:lstStyle/>
          <a:p>
            <a:pPr marL="236538" indent="-236538" eaLnBrk="1" hangingPunct="1">
              <a:buFont typeface="Wingdings" pitchFamily="2" charset="2"/>
              <a:buChar char="§"/>
              <a:defRPr/>
            </a:pPr>
            <a:r>
              <a:rPr lang="en-US" sz="2000" u="sng" dirty="0">
                <a:latin typeface="Arial" charset="0"/>
              </a:rPr>
              <a:t>Ground Surveys</a:t>
            </a:r>
          </a:p>
          <a:p>
            <a:pPr marL="800100" lvl="1" indent="-342900">
              <a:buFont typeface="Courier New" panose="02070309020205020404" pitchFamily="49" charset="0"/>
              <a:buChar char="o"/>
              <a:defRPr/>
            </a:pPr>
            <a:r>
              <a:rPr lang="en-US" sz="2000" dirty="0">
                <a:solidFill>
                  <a:srgbClr val="FFC000"/>
                </a:solidFill>
                <a:latin typeface="Arial" charset="0"/>
              </a:rPr>
              <a:t>Preferred method for assessing early season territory occupancy</a:t>
            </a:r>
            <a:r>
              <a:rPr lang="en-US" sz="2000" dirty="0">
                <a:latin typeface="Arial" charset="0"/>
              </a:rPr>
              <a:t> (area based)</a:t>
            </a:r>
          </a:p>
          <a:p>
            <a:pPr marL="800100" lvl="1" indent="-342900">
              <a:buFont typeface="Courier New" panose="02070309020205020404" pitchFamily="49" charset="0"/>
              <a:buChar char="o"/>
              <a:defRPr/>
            </a:pPr>
            <a:r>
              <a:rPr lang="en-US" sz="2000" dirty="0">
                <a:solidFill>
                  <a:srgbClr val="FFC000"/>
                </a:solidFill>
                <a:latin typeface="Arial" charset="0"/>
              </a:rPr>
              <a:t>Require a comprehensive nest/territory inventory</a:t>
            </a:r>
          </a:p>
          <a:p>
            <a:pPr marL="1257300" lvl="2" indent="-342900">
              <a:buFont typeface="Arial" panose="020B0604020202020204" pitchFamily="34" charset="0"/>
              <a:buChar char="•"/>
              <a:defRPr/>
            </a:pPr>
            <a:r>
              <a:rPr lang="en-US" sz="2000" dirty="0">
                <a:latin typeface="Arial" charset="0"/>
              </a:rPr>
              <a:t>Nest inventory generally obtained aerially on new projects, multi-year projects can rely on previous years’ monitoring to guide ground surveys in subsequent years</a:t>
            </a:r>
          </a:p>
          <a:p>
            <a:pPr marL="800100" lvl="1" indent="-342900">
              <a:buFont typeface="Courier New" panose="02070309020205020404" pitchFamily="49" charset="0"/>
              <a:buChar char="o"/>
              <a:defRPr/>
            </a:pPr>
            <a:r>
              <a:rPr lang="en-US" sz="2000" dirty="0">
                <a:latin typeface="Arial" charset="0"/>
              </a:rPr>
              <a:t>Dependent on logistics and landscape accessibility</a:t>
            </a:r>
          </a:p>
          <a:p>
            <a:pPr marL="800100" lvl="1" indent="-342900">
              <a:buFont typeface="Courier New" panose="02070309020205020404" pitchFamily="49" charset="0"/>
              <a:buChar char="o"/>
              <a:defRPr/>
            </a:pPr>
            <a:r>
              <a:rPr lang="en-US" sz="2000" dirty="0">
                <a:latin typeface="Arial" charset="0"/>
              </a:rPr>
              <a:t>Up to 4-hour observation period, or until essential information is obtained</a:t>
            </a:r>
          </a:p>
          <a:p>
            <a:pPr marL="693738" lvl="1" indent="-236538">
              <a:buFont typeface="Wingdings" pitchFamily="2" charset="2"/>
              <a:buChar char="§"/>
              <a:defRPr/>
            </a:pPr>
            <a:endParaRPr lang="en-US" sz="1000" dirty="0">
              <a:latin typeface="Arial" charset="0"/>
            </a:endParaRPr>
          </a:p>
          <a:p>
            <a:pPr marL="119063" marR="0" algn="just">
              <a:spcBef>
                <a:spcPts val="0"/>
              </a:spcBef>
              <a:spcAft>
                <a:spcPts val="800"/>
              </a:spcAft>
            </a:pPr>
            <a:r>
              <a:rPr lang="en-US" sz="2000" dirty="0">
                <a:latin typeface="Arial" panose="020B0604020202020204" pitchFamily="34" charset="0"/>
                <a:ea typeface="Calibri" panose="020F0502020204030204" pitchFamily="34" charset="0"/>
                <a:cs typeface="Arial" panose="020B0604020202020204" pitchFamily="34" charset="0"/>
              </a:rPr>
              <a:t>O</a:t>
            </a:r>
            <a:r>
              <a:rPr lang="en-US" sz="2000" dirty="0">
                <a:effectLst/>
                <a:latin typeface="Arial" panose="020B0604020202020204" pitchFamily="34" charset="0"/>
                <a:ea typeface="Calibri" panose="020F0502020204030204" pitchFamily="34" charset="0"/>
                <a:cs typeface="Arial" panose="020B0604020202020204" pitchFamily="34" charset="0"/>
              </a:rPr>
              <a:t>bservational criteria used for early season GOEA territory occupancy identified in the recommendations (area-based)</a:t>
            </a:r>
          </a:p>
        </p:txBody>
      </p:sp>
    </p:spTree>
    <p:extLst>
      <p:ext uri="{BB962C8B-B14F-4D97-AF65-F5344CB8AC3E}">
        <p14:creationId xmlns:p14="http://schemas.microsoft.com/office/powerpoint/2010/main" val="93109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0BEEC16-E9AF-5919-2992-772B040D6315}"/>
              </a:ext>
            </a:extLst>
          </p:cNvPr>
          <p:cNvSpPr txBox="1">
            <a:spLocks/>
          </p:cNvSpPr>
          <p:nvPr/>
        </p:nvSpPr>
        <p:spPr>
          <a:xfrm>
            <a:off x="238092" y="228601"/>
            <a:ext cx="5418789" cy="6411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a:latin typeface="Arial" panose="020B0604020202020204" pitchFamily="34" charset="0"/>
                <a:cs typeface="Arial" panose="020B0604020202020204" pitchFamily="34" charset="0"/>
              </a:rPr>
              <a:t>Survey Type Considerations</a:t>
            </a:r>
          </a:p>
        </p:txBody>
      </p:sp>
      <p:sp>
        <p:nvSpPr>
          <p:cNvPr id="9" name="Text Box 6">
            <a:extLst>
              <a:ext uri="{FF2B5EF4-FFF2-40B4-BE49-F238E27FC236}">
                <a16:creationId xmlns:a16="http://schemas.microsoft.com/office/drawing/2014/main" id="{16AD5167-ADF8-81F7-174A-C308BDAB4EF6}"/>
              </a:ext>
            </a:extLst>
          </p:cNvPr>
          <p:cNvSpPr txBox="1">
            <a:spLocks noChangeArrowheads="1"/>
          </p:cNvSpPr>
          <p:nvPr/>
        </p:nvSpPr>
        <p:spPr bwMode="auto">
          <a:xfrm>
            <a:off x="395023" y="1022152"/>
            <a:ext cx="10653977" cy="3323987"/>
          </a:xfrm>
          <a:prstGeom prst="rect">
            <a:avLst/>
          </a:prstGeom>
          <a:noFill/>
          <a:ln w="9525">
            <a:noFill/>
            <a:miter lim="800000"/>
            <a:headEnd/>
            <a:tailEnd/>
          </a:ln>
          <a:effectLst/>
        </p:spPr>
        <p:txBody>
          <a:bodyPr wrap="square">
            <a:spAutoFit/>
          </a:bodyPr>
          <a:lstStyle/>
          <a:p>
            <a:pPr marL="236538" indent="-236538" eaLnBrk="1" hangingPunct="1">
              <a:buFont typeface="Wingdings" pitchFamily="2" charset="2"/>
              <a:buChar char="§"/>
              <a:defRPr/>
            </a:pPr>
            <a:r>
              <a:rPr lang="en-US" sz="2000" u="sng" dirty="0">
                <a:latin typeface="Arial" charset="0"/>
              </a:rPr>
              <a:t>Aerial Surveys</a:t>
            </a:r>
          </a:p>
          <a:p>
            <a:pPr marL="800100" lvl="1" indent="-342900">
              <a:buFont typeface="Courier New" panose="02070309020205020404" pitchFamily="49" charset="0"/>
              <a:buChar char="o"/>
              <a:defRPr/>
            </a:pPr>
            <a:r>
              <a:rPr lang="en-US" sz="2000" dirty="0">
                <a:solidFill>
                  <a:srgbClr val="FFC000"/>
                </a:solidFill>
                <a:latin typeface="Arial" charset="0"/>
              </a:rPr>
              <a:t>Preferred method to develop project area nest inventory </a:t>
            </a:r>
            <a:r>
              <a:rPr lang="en-US" sz="2000" dirty="0">
                <a:latin typeface="Arial" charset="0"/>
              </a:rPr>
              <a:t>(point/linear based)</a:t>
            </a:r>
          </a:p>
          <a:p>
            <a:pPr marL="800100" lvl="1" indent="-342900">
              <a:buFont typeface="Courier New" panose="02070309020205020404" pitchFamily="49" charset="0"/>
              <a:buChar char="o"/>
              <a:defRPr/>
            </a:pPr>
            <a:r>
              <a:rPr lang="en-US" sz="2000" dirty="0">
                <a:solidFill>
                  <a:srgbClr val="FFC000"/>
                </a:solidFill>
                <a:latin typeface="Arial" charset="0"/>
              </a:rPr>
              <a:t>Not designed to effectively determine early season territory occupancy</a:t>
            </a:r>
          </a:p>
          <a:p>
            <a:pPr marL="800100" lvl="1" indent="-342900">
              <a:buFont typeface="Courier New" panose="02070309020205020404" pitchFamily="49" charset="0"/>
              <a:buChar char="o"/>
              <a:defRPr/>
            </a:pPr>
            <a:r>
              <a:rPr lang="en-US" sz="2000" dirty="0">
                <a:latin typeface="Arial" charset="0"/>
              </a:rPr>
              <a:t>Can be ideal for assessing nest contents</a:t>
            </a:r>
          </a:p>
          <a:p>
            <a:pPr marL="800100" lvl="1" indent="-342900">
              <a:buFont typeface="Courier New" panose="02070309020205020404" pitchFamily="49" charset="0"/>
              <a:buChar char="o"/>
              <a:defRPr/>
            </a:pPr>
            <a:r>
              <a:rPr lang="en-US" sz="2000" dirty="0">
                <a:latin typeface="Arial" charset="0"/>
              </a:rPr>
              <a:t>Are sometimes the only alternative depending on survey area size and accessibility</a:t>
            </a:r>
          </a:p>
          <a:p>
            <a:pPr marL="800100" lvl="1" indent="-342900">
              <a:buFont typeface="Courier New" panose="02070309020205020404" pitchFamily="49" charset="0"/>
              <a:buChar char="o"/>
              <a:defRPr/>
            </a:pPr>
            <a:r>
              <a:rPr lang="en-US" sz="2000" dirty="0">
                <a:latin typeface="Arial" charset="0"/>
              </a:rPr>
              <a:t>Can cause disturbance within bighorn sheep lambing habitat</a:t>
            </a:r>
          </a:p>
          <a:p>
            <a:pPr marL="1257300" lvl="2" indent="-342900">
              <a:buFont typeface="Arial" panose="020B0604020202020204" pitchFamily="34" charset="0"/>
              <a:buChar char="•"/>
              <a:defRPr/>
            </a:pPr>
            <a:r>
              <a:rPr lang="en-US" sz="2000" dirty="0">
                <a:latin typeface="Arial" charset="0"/>
              </a:rPr>
              <a:t>Consult NDOW for sensitive areas and timing considerations</a:t>
            </a:r>
          </a:p>
          <a:p>
            <a:pPr marL="1257300" lvl="2" indent="-342900">
              <a:buFont typeface="Arial" panose="020B0604020202020204" pitchFamily="34" charset="0"/>
              <a:buChar char="•"/>
              <a:defRPr/>
            </a:pPr>
            <a:r>
              <a:rPr lang="en-US" sz="2000" dirty="0">
                <a:latin typeface="Arial" charset="0"/>
              </a:rPr>
              <a:t>Strive to minimize potential impacts when timing and survey areas overlap</a:t>
            </a:r>
          </a:p>
          <a:p>
            <a:pPr marL="1150938" lvl="2" indent="-236538">
              <a:buFont typeface="Wingdings" pitchFamily="2" charset="2"/>
              <a:buChar char="§"/>
              <a:defRPr/>
            </a:pPr>
            <a:endParaRPr lang="en-US" sz="1000" dirty="0">
              <a:latin typeface="Arial" charset="0"/>
            </a:endParaRPr>
          </a:p>
          <a:p>
            <a:pPr marL="119063" marR="0" algn="just">
              <a:spcBef>
                <a:spcPts val="0"/>
              </a:spcBef>
            </a:pPr>
            <a:r>
              <a:rPr lang="en-US" sz="2000" dirty="0">
                <a:latin typeface="Arial" panose="020B0604020202020204" pitchFamily="34" charset="0"/>
                <a:ea typeface="Calibri" panose="020F0502020204030204" pitchFamily="34" charset="0"/>
                <a:cs typeface="Arial" panose="020B0604020202020204" pitchFamily="34" charset="0"/>
              </a:rPr>
              <a:t>O</a:t>
            </a:r>
            <a:r>
              <a:rPr lang="en-US" sz="2000" dirty="0">
                <a:effectLst/>
                <a:latin typeface="Arial" panose="020B0604020202020204" pitchFamily="34" charset="0"/>
                <a:ea typeface="Calibri" panose="020F0502020204030204" pitchFamily="34" charset="0"/>
                <a:cs typeface="Arial" panose="020B0604020202020204" pitchFamily="34" charset="0"/>
              </a:rPr>
              <a:t>bservational criteria used for early season GOEA nest in-use status in the recommendations (nest site-based)</a:t>
            </a:r>
          </a:p>
        </p:txBody>
      </p:sp>
    </p:spTree>
    <p:extLst>
      <p:ext uri="{BB962C8B-B14F-4D97-AF65-F5344CB8AC3E}">
        <p14:creationId xmlns:p14="http://schemas.microsoft.com/office/powerpoint/2010/main" val="411969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E1158A5-42EB-6C75-52BC-2067152C15CB}"/>
              </a:ext>
            </a:extLst>
          </p:cNvPr>
          <p:cNvSpPr txBox="1">
            <a:spLocks/>
          </p:cNvSpPr>
          <p:nvPr/>
        </p:nvSpPr>
        <p:spPr>
          <a:xfrm>
            <a:off x="238092" y="228601"/>
            <a:ext cx="5418789" cy="6411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latin typeface="Arial" panose="020B0604020202020204" pitchFamily="34" charset="0"/>
                <a:cs typeface="Arial" panose="020B0604020202020204" pitchFamily="34" charset="0"/>
              </a:rPr>
              <a:t>Survey Objectives</a:t>
            </a:r>
          </a:p>
        </p:txBody>
      </p:sp>
      <p:sp>
        <p:nvSpPr>
          <p:cNvPr id="11" name="Text Box 6">
            <a:extLst>
              <a:ext uri="{FF2B5EF4-FFF2-40B4-BE49-F238E27FC236}">
                <a16:creationId xmlns:a16="http://schemas.microsoft.com/office/drawing/2014/main" id="{49F45D6C-3ADD-C26F-E20A-3DC02EBA1312}"/>
              </a:ext>
            </a:extLst>
          </p:cNvPr>
          <p:cNvSpPr txBox="1">
            <a:spLocks noChangeArrowheads="1"/>
          </p:cNvSpPr>
          <p:nvPr/>
        </p:nvSpPr>
        <p:spPr bwMode="auto">
          <a:xfrm>
            <a:off x="395024" y="1022152"/>
            <a:ext cx="10641276" cy="4462760"/>
          </a:xfrm>
          <a:prstGeom prst="rect">
            <a:avLst/>
          </a:prstGeom>
          <a:noFill/>
          <a:ln w="9525">
            <a:noFill/>
            <a:miter lim="800000"/>
            <a:headEnd/>
            <a:tailEnd/>
          </a:ln>
          <a:effectLst/>
        </p:spPr>
        <p:txBody>
          <a:bodyPr wrap="square" lIns="91440" tIns="45720" rIns="91440" bIns="45720" anchor="t">
            <a:spAutoFit/>
          </a:bodyPr>
          <a:lstStyle/>
          <a:p>
            <a:pPr marL="342900" marR="0" indent="-255905" algn="just">
              <a:spcBef>
                <a:spcPts val="0"/>
              </a:spcBef>
              <a:buFont typeface="Wingdings" panose="05000000000000000000" pitchFamily="2" charset="2"/>
              <a:buChar char="§"/>
            </a:pPr>
            <a:r>
              <a:rPr lang="en-US" sz="2000" b="1" u="sng" dirty="0">
                <a:solidFill>
                  <a:srgbClr val="FFC000"/>
                </a:solidFill>
                <a:effectLst/>
                <a:latin typeface="Arial" panose="020B0604020202020204" pitchFamily="34" charset="0"/>
                <a:ea typeface="Calibri" panose="020F0502020204030204" pitchFamily="34" charset="0"/>
                <a:cs typeface="Arial" panose="020B0604020202020204" pitchFamily="34" charset="0"/>
              </a:rPr>
              <a:t>Nest Inventory</a:t>
            </a:r>
            <a:endParaRPr lang="en-US" dirty="0">
              <a:solidFill>
                <a:srgbClr val="FFC000"/>
              </a:solidFill>
            </a:endParaRPr>
          </a:p>
          <a:p>
            <a:pPr marL="886460" lvl="1" indent="-342900" algn="just">
              <a:buFont typeface="Courier New" panose="02070309020205020404" pitchFamily="49" charset="0"/>
              <a:buChar char="o"/>
            </a:pPr>
            <a:r>
              <a:rPr lang="en-US" sz="2000" dirty="0">
                <a:latin typeface="Arial" panose="020B0604020202020204" pitchFamily="34" charset="0"/>
                <a:ea typeface="Calibri" panose="020F0502020204030204" pitchFamily="34" charset="0"/>
                <a:cs typeface="Arial" panose="020B0604020202020204" pitchFamily="34" charset="0"/>
              </a:rPr>
              <a:t>First step in baseline survey effort</a:t>
            </a:r>
          </a:p>
          <a:p>
            <a:pPr marL="886460" lvl="1" indent="-342900" algn="just">
              <a:buFont typeface="Courier New" panose="02070309020205020404" pitchFamily="49" charset="0"/>
              <a:buChar char="o"/>
            </a:pPr>
            <a:r>
              <a:rPr lang="en-US" sz="2000" dirty="0">
                <a:effectLst/>
                <a:latin typeface="Arial" panose="020B0604020202020204" pitchFamily="34" charset="0"/>
                <a:ea typeface="Calibri" panose="020F0502020204030204" pitchFamily="34" charset="0"/>
                <a:cs typeface="Arial" panose="020B0604020202020204" pitchFamily="34" charset="0"/>
              </a:rPr>
              <a:t>Useful to direct future survey efforts</a:t>
            </a:r>
          </a:p>
          <a:p>
            <a:pPr marL="886460" lvl="1" indent="-342900" algn="just">
              <a:buFont typeface="Courier New" panose="02070309020205020404" pitchFamily="49" charset="0"/>
              <a:buChar char="o"/>
            </a:pPr>
            <a:r>
              <a:rPr lang="en-US" sz="2000" dirty="0">
                <a:latin typeface="Arial"/>
                <a:ea typeface="Calibri" panose="020F0502020204030204" pitchFamily="34" charset="0"/>
                <a:cs typeface="Arial"/>
              </a:rPr>
              <a:t>Can be conducted any time of year if not concerned with territory occupancy/nest use</a:t>
            </a:r>
          </a:p>
          <a:p>
            <a:pPr marL="886460" lvl="1" indent="-342900" algn="just">
              <a:buFont typeface="Courier New" panose="02070309020205020404" pitchFamily="49" charset="0"/>
              <a:buChar char="o"/>
            </a:pPr>
            <a:r>
              <a:rPr lang="en-US" sz="2000" dirty="0">
                <a:effectLst/>
                <a:latin typeface="Arial"/>
                <a:ea typeface="Calibri" panose="020F0502020204030204" pitchFamily="34" charset="0"/>
                <a:cs typeface="Arial"/>
              </a:rPr>
              <a:t>Can be combined with territory</a:t>
            </a:r>
            <a:r>
              <a:rPr lang="en-US" sz="2000" dirty="0">
                <a:latin typeface="Arial"/>
                <a:ea typeface="Calibri" panose="020F0502020204030204" pitchFamily="34" charset="0"/>
                <a:cs typeface="Arial"/>
              </a:rPr>
              <a:t> occupancy</a:t>
            </a:r>
            <a:r>
              <a:rPr lang="en-US" sz="2000" dirty="0">
                <a:effectLst/>
                <a:latin typeface="Arial"/>
                <a:ea typeface="Calibri" panose="020F0502020204030204" pitchFamily="34" charset="0"/>
                <a:cs typeface="Arial"/>
              </a:rPr>
              <a:t>/nest </a:t>
            </a:r>
            <a:r>
              <a:rPr lang="en-US" sz="2000" dirty="0">
                <a:latin typeface="Arial"/>
                <a:ea typeface="Calibri" panose="020F0502020204030204" pitchFamily="34" charset="0"/>
                <a:cs typeface="Arial"/>
              </a:rPr>
              <a:t>use surveys</a:t>
            </a:r>
            <a:r>
              <a:rPr lang="en-US" sz="2000" dirty="0">
                <a:effectLst/>
                <a:latin typeface="Arial"/>
                <a:ea typeface="Calibri" panose="020F0502020204030204" pitchFamily="34" charset="0"/>
                <a:cs typeface="Arial"/>
              </a:rPr>
              <a:t> if timing </a:t>
            </a:r>
            <a:r>
              <a:rPr lang="en-US" sz="2000" dirty="0">
                <a:latin typeface="Arial"/>
                <a:ea typeface="Calibri" panose="020F0502020204030204" pitchFamily="34" charset="0"/>
                <a:cs typeface="Arial"/>
              </a:rPr>
              <a:t>occurs with GOEA courtship/early incubation period</a:t>
            </a:r>
          </a:p>
          <a:p>
            <a:pPr marL="886460" lvl="1" indent="-342900" algn="just">
              <a:buFont typeface="Courier New" panose="02070309020205020404" pitchFamily="49" charset="0"/>
              <a:buChar char="o"/>
            </a:pPr>
            <a:r>
              <a:rPr lang="en-US" sz="2000" dirty="0">
                <a:effectLst/>
                <a:latin typeface="Arial" panose="020B0604020202020204" pitchFamily="34" charset="0"/>
                <a:ea typeface="Calibri" panose="020F0502020204030204" pitchFamily="34" charset="0"/>
                <a:cs typeface="Arial" panose="020B0604020202020204" pitchFamily="34" charset="0"/>
              </a:rPr>
              <a:t>I</a:t>
            </a:r>
            <a:r>
              <a:rPr lang="en-US" sz="2000" dirty="0">
                <a:latin typeface="Arial" panose="020B0604020202020204" pitchFamily="34" charset="0"/>
                <a:ea typeface="Calibri" panose="020F0502020204030204" pitchFamily="34" charset="0"/>
                <a:cs typeface="Arial" panose="020B0604020202020204" pitchFamily="34" charset="0"/>
              </a:rPr>
              <a:t>nventory survey should cover all suitable nesting habitat (e.g., cliffs, rocky outcrops, transmission lines, and/or trees as appropriate)</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eaLnBrk="1" hangingPunct="1">
              <a:buFont typeface="Wingdings" pitchFamily="2" charset="2"/>
              <a:buChar char="§"/>
              <a:defRPr/>
            </a:pPr>
            <a:endParaRPr lang="en-US" sz="1000" dirty="0">
              <a:latin typeface="Arial" charset="0"/>
            </a:endParaRPr>
          </a:p>
          <a:p>
            <a:pPr eaLnBrk="1" hangingPunct="1">
              <a:buFont typeface="Wingdings" pitchFamily="2" charset="2"/>
              <a:buChar char="§"/>
              <a:defRPr/>
            </a:pPr>
            <a:endParaRPr lang="en-US" sz="1000" dirty="0">
              <a:latin typeface="Arial" charset="0"/>
            </a:endParaRPr>
          </a:p>
          <a:p>
            <a:pPr marL="236220" indent="-236220" eaLnBrk="1" hangingPunct="1">
              <a:buFont typeface="Wingdings" pitchFamily="2" charset="2"/>
              <a:buChar char="§"/>
              <a:defRPr/>
            </a:pPr>
            <a:r>
              <a:rPr lang="en-US" sz="2000" dirty="0">
                <a:latin typeface="Arial" charset="0"/>
              </a:rPr>
              <a:t>Bighorn Sheep Lambing Season (NVMA 2018; subject to site-specific considerations)</a:t>
            </a:r>
            <a:endParaRPr lang="en-US" sz="2000" dirty="0">
              <a:latin typeface="Arial" charset="0"/>
              <a:cs typeface="Arial" charset="0"/>
            </a:endParaRPr>
          </a:p>
          <a:p>
            <a:pPr marL="742950" marR="0" lvl="1" indent="-285750" algn="just">
              <a:spcBef>
                <a:spcPts val="0"/>
              </a:spcBef>
              <a:spcAft>
                <a:spcPts val="0"/>
              </a:spcAft>
              <a:buFont typeface="Courier New" panose="02070309020205020404" pitchFamily="49" charset="0"/>
              <a:buChar char="o"/>
            </a:pPr>
            <a:r>
              <a:rPr lang="en-US" dirty="0">
                <a:effectLst/>
                <a:ea typeface="Calibri" panose="020F0502020204030204" pitchFamily="34" charset="0"/>
                <a:cs typeface="Arial" panose="020B0604020202020204" pitchFamily="34" charset="0"/>
              </a:rPr>
              <a:t>Southern Nevada: 1 January – 31 March</a:t>
            </a:r>
          </a:p>
          <a:p>
            <a:pPr marL="742950" marR="0" lvl="1" indent="-285750" algn="just">
              <a:spcBef>
                <a:spcPts val="0"/>
              </a:spcBef>
              <a:buFont typeface="Courier New" panose="02070309020205020404" pitchFamily="49" charset="0"/>
              <a:buChar char="o"/>
            </a:pPr>
            <a:r>
              <a:rPr lang="en-US" dirty="0">
                <a:effectLst/>
                <a:ea typeface="Calibri" panose="020F0502020204030204" pitchFamily="34" charset="0"/>
                <a:cs typeface="Arial" panose="020B0604020202020204" pitchFamily="34" charset="0"/>
              </a:rPr>
              <a:t>Central Nevada: 1 February – 30 April</a:t>
            </a:r>
          </a:p>
          <a:p>
            <a:pPr marL="742950" marR="0" lvl="1" indent="-285750" algn="just">
              <a:spcBef>
                <a:spcPts val="0"/>
              </a:spcBef>
              <a:buFont typeface="Courier New" panose="02070309020205020404" pitchFamily="49" charset="0"/>
              <a:buChar char="o"/>
            </a:pPr>
            <a:r>
              <a:rPr lang="en-US" dirty="0">
                <a:effectLst/>
                <a:ea typeface="Calibri" panose="020F0502020204030204" pitchFamily="34" charset="0"/>
                <a:cs typeface="Arial" panose="020B0604020202020204" pitchFamily="34" charset="0"/>
              </a:rPr>
              <a:t>Northern Nevada: 1 April – 31 May</a:t>
            </a:r>
            <a:endParaRPr lang="en-US" dirty="0"/>
          </a:p>
          <a:p>
            <a:pPr eaLnBrk="1" hangingPunct="1">
              <a:buFont typeface="Wingdings" pitchFamily="2" charset="2"/>
              <a:buChar char="§"/>
              <a:defRPr/>
            </a:pPr>
            <a:endParaRPr lang="en-US" sz="1000" dirty="0">
              <a:latin typeface="Arial" charset="0"/>
            </a:endParaRPr>
          </a:p>
        </p:txBody>
      </p:sp>
    </p:spTree>
    <p:extLst>
      <p:ext uri="{BB962C8B-B14F-4D97-AF65-F5344CB8AC3E}">
        <p14:creationId xmlns:p14="http://schemas.microsoft.com/office/powerpoint/2010/main" val="200553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E1158A5-42EB-6C75-52BC-2067152C15CB}"/>
              </a:ext>
            </a:extLst>
          </p:cNvPr>
          <p:cNvSpPr txBox="1">
            <a:spLocks/>
          </p:cNvSpPr>
          <p:nvPr/>
        </p:nvSpPr>
        <p:spPr>
          <a:xfrm>
            <a:off x="238092" y="228601"/>
            <a:ext cx="5418789" cy="6411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latin typeface="Arial" panose="020B0604020202020204" pitchFamily="34" charset="0"/>
                <a:cs typeface="Arial" panose="020B0604020202020204" pitchFamily="34" charset="0"/>
              </a:rPr>
              <a:t>Survey Objectives</a:t>
            </a:r>
          </a:p>
        </p:txBody>
      </p:sp>
      <p:sp>
        <p:nvSpPr>
          <p:cNvPr id="11" name="Text Box 6">
            <a:extLst>
              <a:ext uri="{FF2B5EF4-FFF2-40B4-BE49-F238E27FC236}">
                <a16:creationId xmlns:a16="http://schemas.microsoft.com/office/drawing/2014/main" id="{49F45D6C-3ADD-C26F-E20A-3DC02EBA1312}"/>
              </a:ext>
            </a:extLst>
          </p:cNvPr>
          <p:cNvSpPr txBox="1">
            <a:spLocks noChangeArrowheads="1"/>
          </p:cNvSpPr>
          <p:nvPr/>
        </p:nvSpPr>
        <p:spPr bwMode="auto">
          <a:xfrm>
            <a:off x="395024" y="1022152"/>
            <a:ext cx="10399976" cy="3477875"/>
          </a:xfrm>
          <a:prstGeom prst="rect">
            <a:avLst/>
          </a:prstGeom>
          <a:noFill/>
          <a:ln w="9525">
            <a:noFill/>
            <a:miter lim="800000"/>
            <a:headEnd/>
            <a:tailEnd/>
          </a:ln>
          <a:effectLst/>
        </p:spPr>
        <p:txBody>
          <a:bodyPr wrap="square" lIns="91440" tIns="45720" rIns="91440" bIns="45720" anchor="t">
            <a:spAutoFit/>
          </a:bodyPr>
          <a:lstStyle/>
          <a:p>
            <a:pPr marL="342900" indent="-255905" algn="just">
              <a:buFont typeface="Wingdings" panose="05000000000000000000" pitchFamily="2" charset="2"/>
              <a:buChar char="§"/>
            </a:pPr>
            <a:r>
              <a:rPr lang="en-US" sz="2000" b="1" u="sng" dirty="0">
                <a:solidFill>
                  <a:srgbClr val="FFC000"/>
                </a:solidFill>
                <a:latin typeface="Arial"/>
                <a:ea typeface="Calibri" panose="020F0502020204030204" pitchFamily="34" charset="0"/>
                <a:cs typeface="Arial"/>
              </a:rPr>
              <a:t>Territory Occupancy</a:t>
            </a:r>
            <a:r>
              <a:rPr lang="en-US" sz="2000" b="1" u="sng" dirty="0">
                <a:solidFill>
                  <a:srgbClr val="FFC000"/>
                </a:solidFill>
                <a:effectLst/>
                <a:latin typeface="Arial"/>
                <a:ea typeface="Calibri" panose="020F0502020204030204" pitchFamily="34" charset="0"/>
                <a:cs typeface="Arial"/>
              </a:rPr>
              <a:t> Survey</a:t>
            </a:r>
            <a:endParaRPr lang="en-US" dirty="0">
              <a:solidFill>
                <a:srgbClr val="FFC000"/>
              </a:solidFill>
              <a:latin typeface="Arial"/>
              <a:cs typeface="Arial"/>
            </a:endParaRPr>
          </a:p>
          <a:p>
            <a:pPr marL="886460" lvl="1" indent="-342900" algn="just">
              <a:buFont typeface="Courier New" panose="02070309020205020404" pitchFamily="49" charset="0"/>
              <a:buChar char="o"/>
            </a:pPr>
            <a:r>
              <a:rPr lang="en-US" sz="2000" dirty="0">
                <a:latin typeface="Arial" panose="020B0604020202020204" pitchFamily="34" charset="0"/>
                <a:ea typeface="Calibri" panose="020F0502020204030204" pitchFamily="34" charset="0"/>
                <a:cs typeface="Arial" panose="020B0604020202020204" pitchFamily="34" charset="0"/>
              </a:rPr>
              <a:t>Initial occupancy survey conducted during courtship/incubation (Jan. – mid-Mar.)</a:t>
            </a:r>
          </a:p>
          <a:p>
            <a:pPr marL="886460" lvl="1" indent="-342900" algn="just">
              <a:buFont typeface="Courier New" panose="02070309020205020404" pitchFamily="49" charset="0"/>
              <a:buChar char="o"/>
            </a:pPr>
            <a:r>
              <a:rPr lang="en-US" sz="2000" dirty="0">
                <a:effectLst/>
                <a:latin typeface="Arial" panose="020B0604020202020204" pitchFamily="34" charset="0"/>
                <a:ea typeface="Calibri" panose="020F0502020204030204" pitchFamily="34" charset="0"/>
                <a:cs typeface="Arial" panose="020B0604020202020204" pitchFamily="34" charset="0"/>
              </a:rPr>
              <a:t>Follow-up occupancy survey conducted at least 30 days following initial survey (Mar. – mid-Apr.)</a:t>
            </a:r>
          </a:p>
          <a:p>
            <a:pPr marL="886460" lvl="1" indent="-342900" algn="just">
              <a:buFont typeface="Courier New" panose="02070309020205020404" pitchFamily="49" charset="0"/>
              <a:buChar char="o"/>
            </a:pPr>
            <a:r>
              <a:rPr lang="en-US" sz="2000" dirty="0">
                <a:latin typeface="Arial"/>
                <a:ea typeface="Calibri" panose="020F0502020204030204" pitchFamily="34" charset="0"/>
                <a:cs typeface="Arial"/>
              </a:rPr>
              <a:t>Territories should be considered occupied in a given year unless the initial and follow-up surveys yield negative results</a:t>
            </a:r>
          </a:p>
          <a:p>
            <a:pPr marL="886460" lvl="1" indent="-342900" algn="just">
              <a:buFont typeface="Courier New" panose="02070309020205020404" pitchFamily="49" charset="0"/>
              <a:buChar char="o"/>
            </a:pPr>
            <a:r>
              <a:rPr lang="en-US" sz="2000" dirty="0">
                <a:effectLst/>
                <a:latin typeface="Arial"/>
                <a:ea typeface="Calibri" panose="020F0502020204030204" pitchFamily="34" charset="0"/>
                <a:cs typeface="Arial"/>
              </a:rPr>
              <a:t>Follow-</a:t>
            </a:r>
            <a:r>
              <a:rPr lang="en-US" sz="2000" dirty="0">
                <a:latin typeface="Arial"/>
                <a:ea typeface="Calibri" panose="020F0502020204030204" pitchFamily="34" charset="0"/>
                <a:cs typeface="Arial"/>
              </a:rPr>
              <a:t>up surveys are essential for determining use status of GOEA nests early in the breeding season</a:t>
            </a:r>
          </a:p>
          <a:p>
            <a:pPr marL="1343660" lvl="2" indent="-342900" algn="jus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Essential for subsequent breeding success and productivity assessment</a:t>
            </a:r>
          </a:p>
          <a:p>
            <a:pPr marL="1343660" lvl="2" indent="-342900" algn="jus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Useful when considering other diurnal raptor species which breed later than GOEAs</a:t>
            </a:r>
          </a:p>
        </p:txBody>
      </p:sp>
    </p:spTree>
    <p:extLst>
      <p:ext uri="{BB962C8B-B14F-4D97-AF65-F5344CB8AC3E}">
        <p14:creationId xmlns:p14="http://schemas.microsoft.com/office/powerpoint/2010/main" val="4168385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E1158A5-42EB-6C75-52BC-2067152C15CB}"/>
              </a:ext>
            </a:extLst>
          </p:cNvPr>
          <p:cNvSpPr txBox="1">
            <a:spLocks/>
          </p:cNvSpPr>
          <p:nvPr/>
        </p:nvSpPr>
        <p:spPr>
          <a:xfrm>
            <a:off x="238092" y="228601"/>
            <a:ext cx="5418789" cy="6411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latin typeface="Arial" panose="020B0604020202020204" pitchFamily="34" charset="0"/>
                <a:cs typeface="Arial" panose="020B0604020202020204" pitchFamily="34" charset="0"/>
              </a:rPr>
              <a:t>Survey Objectives</a:t>
            </a:r>
          </a:p>
        </p:txBody>
      </p:sp>
      <p:sp>
        <p:nvSpPr>
          <p:cNvPr id="11" name="Text Box 6">
            <a:extLst>
              <a:ext uri="{FF2B5EF4-FFF2-40B4-BE49-F238E27FC236}">
                <a16:creationId xmlns:a16="http://schemas.microsoft.com/office/drawing/2014/main" id="{49F45D6C-3ADD-C26F-E20A-3DC02EBA1312}"/>
              </a:ext>
            </a:extLst>
          </p:cNvPr>
          <p:cNvSpPr txBox="1">
            <a:spLocks noChangeArrowheads="1"/>
          </p:cNvSpPr>
          <p:nvPr/>
        </p:nvSpPr>
        <p:spPr bwMode="auto">
          <a:xfrm>
            <a:off x="395024" y="1022152"/>
            <a:ext cx="10857176" cy="3170099"/>
          </a:xfrm>
          <a:prstGeom prst="rect">
            <a:avLst/>
          </a:prstGeom>
          <a:noFill/>
          <a:ln w="9525">
            <a:noFill/>
            <a:miter lim="800000"/>
            <a:headEnd/>
            <a:tailEnd/>
          </a:ln>
          <a:effectLst/>
        </p:spPr>
        <p:txBody>
          <a:bodyPr wrap="square" lIns="91440" tIns="45720" rIns="91440" bIns="45720" anchor="t">
            <a:spAutoFit/>
          </a:bodyPr>
          <a:lstStyle/>
          <a:p>
            <a:pPr marL="342900" marR="0" indent="-255905" algn="just">
              <a:spcBef>
                <a:spcPts val="0"/>
              </a:spcBef>
              <a:buFont typeface="Wingdings" panose="05000000000000000000" pitchFamily="2" charset="2"/>
              <a:buChar char="§"/>
            </a:pPr>
            <a:r>
              <a:rPr lang="en-US" sz="2000" b="1" u="sng" dirty="0">
                <a:solidFill>
                  <a:srgbClr val="FFC000"/>
                </a:solidFill>
                <a:effectLst/>
                <a:latin typeface="Arial"/>
                <a:ea typeface="Calibri" panose="020F0502020204030204" pitchFamily="34" charset="0"/>
                <a:cs typeface="Arial"/>
              </a:rPr>
              <a:t>Productivity Survey</a:t>
            </a:r>
            <a:endParaRPr lang="en-US" dirty="0">
              <a:solidFill>
                <a:srgbClr val="FFC000"/>
              </a:solidFill>
              <a:latin typeface="Arial"/>
              <a:cs typeface="Arial"/>
            </a:endParaRPr>
          </a:p>
          <a:p>
            <a:pPr marL="886460" lvl="1" indent="-342900" algn="just">
              <a:buFont typeface="Courier New" panose="02070309020205020404" pitchFamily="49" charset="0"/>
              <a:buChar char="o"/>
            </a:pPr>
            <a:r>
              <a:rPr lang="en-US" sz="2000" dirty="0">
                <a:latin typeface="Arial"/>
                <a:ea typeface="Calibri" panose="020F0502020204030204" pitchFamily="34" charset="0"/>
                <a:cs typeface="Arial"/>
              </a:rPr>
              <a:t>Targeted for when GOEAs have late-stage nestlings to assess breeding success and productivity (i.e., ≥51 days old; note that the protective disturbance buffers should remain 4-weeks post-fledging through the post-fledging dependency period)</a:t>
            </a:r>
            <a:endParaRPr lang="en-US" sz="2000" dirty="0">
              <a:latin typeface="Arial" panose="020B0604020202020204" pitchFamily="34" charset="0"/>
              <a:ea typeface="Calibri" panose="020F0502020204030204" pitchFamily="34" charset="0"/>
              <a:cs typeface="Arial" panose="020B0604020202020204" pitchFamily="34" charset="0"/>
            </a:endParaRPr>
          </a:p>
          <a:p>
            <a:pPr marL="886460" lvl="1" indent="-342900" algn="just">
              <a:buFont typeface="Courier New" panose="02070309020205020404" pitchFamily="49" charset="0"/>
              <a:buChar char="o"/>
            </a:pPr>
            <a:r>
              <a:rPr lang="en-US" sz="2000" dirty="0">
                <a:latin typeface="Arial"/>
                <a:ea typeface="Calibri" panose="020F0502020204030204" pitchFamily="34" charset="0"/>
                <a:cs typeface="Arial"/>
              </a:rPr>
              <a:t>B</a:t>
            </a:r>
            <a:r>
              <a:rPr lang="en-US" sz="2000" dirty="0">
                <a:effectLst/>
                <a:latin typeface="Arial"/>
                <a:ea typeface="Calibri" panose="020F0502020204030204" pitchFamily="34" charset="0"/>
                <a:cs typeface="Arial"/>
              </a:rPr>
              <a:t>eneficial for supporting any needed NEPA analyses</a:t>
            </a:r>
          </a:p>
          <a:p>
            <a:pPr marL="886460" lvl="1" indent="-342900" algn="just">
              <a:buFont typeface="Courier New" panose="02070309020205020404" pitchFamily="49" charset="0"/>
              <a:buChar char="o"/>
            </a:pPr>
            <a:r>
              <a:rPr lang="en-US" sz="2000" dirty="0">
                <a:latin typeface="Arial"/>
                <a:ea typeface="Calibri" panose="020F0502020204030204" pitchFamily="34" charset="0"/>
                <a:cs typeface="Arial"/>
              </a:rPr>
              <a:t>Helps contextualize project area population status, prey and habitat conditions</a:t>
            </a:r>
          </a:p>
          <a:p>
            <a:pPr marL="886460" lvl="1" indent="-342900" algn="just">
              <a:buFont typeface="Courier New" panose="02070309020205020404" pitchFamily="49" charset="0"/>
              <a:buChar char="o"/>
            </a:pPr>
            <a:r>
              <a:rPr lang="en-US" sz="2000" dirty="0">
                <a:effectLst/>
                <a:latin typeface="Arial"/>
                <a:ea typeface="Calibri" panose="020F0502020204030204" pitchFamily="34" charset="0"/>
                <a:cs typeface="Arial"/>
              </a:rPr>
              <a:t>Are often important for assessing potential project impacts to breeding GOEAs and may be a required incidental eagle disturbance take permit condition</a:t>
            </a:r>
          </a:p>
          <a:p>
            <a:pPr marL="886460" lvl="1" indent="-342900" algn="just">
              <a:buFont typeface="Courier New" panose="02070309020205020404" pitchFamily="49" charset="0"/>
              <a:buChar char="o"/>
            </a:pPr>
            <a:r>
              <a:rPr lang="en-US" sz="2000" dirty="0">
                <a:latin typeface="Arial"/>
                <a:ea typeface="Calibri" panose="020F0502020204030204" pitchFamily="34" charset="0"/>
                <a:cs typeface="Arial"/>
              </a:rPr>
              <a:t>May be useful for also assessing breeding status of other later-nesting raptor species (e.g., ferruginous hawks)</a:t>
            </a:r>
          </a:p>
        </p:txBody>
      </p:sp>
    </p:spTree>
    <p:extLst>
      <p:ext uri="{BB962C8B-B14F-4D97-AF65-F5344CB8AC3E}">
        <p14:creationId xmlns:p14="http://schemas.microsoft.com/office/powerpoint/2010/main" val="1420736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62d2964-6c55-49f6-951f-e2fab4b6a855">
      <Terms xmlns="http://schemas.microsoft.com/office/infopath/2007/PartnerControls"/>
    </lcf76f155ced4ddcb4097134ff3c332f>
    <Date xmlns="262d2964-6c55-49f6-951f-e2fab4b6a855" xsi:nil="true"/>
    <TaxCatchAll xmlns="31062a0d-ede8-4112-b4bb-00a9c1bc8e1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CB71F94F595534C836BEB0423BE55B1" ma:contentTypeVersion="15" ma:contentTypeDescription="Create a new document." ma:contentTypeScope="" ma:versionID="8cc2c91f417336ca03dd95e8cdbfb2a0">
  <xsd:schema xmlns:xsd="http://www.w3.org/2001/XMLSchema" xmlns:xs="http://www.w3.org/2001/XMLSchema" xmlns:p="http://schemas.microsoft.com/office/2006/metadata/properties" xmlns:ns2="262d2964-6c55-49f6-951f-e2fab4b6a855" xmlns:ns3="a691d84b-3dd5-4079-9911-475dc97027ce" xmlns:ns4="31062a0d-ede8-4112-b4bb-00a9c1bc8e16" targetNamespace="http://schemas.microsoft.com/office/2006/metadata/properties" ma:root="true" ma:fieldsID="d273527e45ba09d16de45f6e97511436" ns2:_="" ns3:_="" ns4:_="">
    <xsd:import namespace="262d2964-6c55-49f6-951f-e2fab4b6a855"/>
    <xsd:import namespace="a691d84b-3dd5-4079-9911-475dc97027ce"/>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DateTaken" minOccurs="0"/>
                <xsd:element ref="ns2:MediaLengthInSeconds" minOccurs="0"/>
                <xsd:element ref="ns2:MediaServiceLocation"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2d2964-6c55-49f6-951f-e2fab4b6a8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Date" ma:index="22"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691d84b-3dd5-4079-9911-475dc97027c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5b0cdaa-978b-4131-b1c6-ec8044a71688}" ma:internalName="TaxCatchAll" ma:showField="CatchAllData" ma:web="a691d84b-3dd5-4079-9911-475dc97027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33909D-8DE2-4038-82F1-FE4FFD80765A}">
  <ds:schemaRefs>
    <ds:schemaRef ds:uri="262d2964-6c55-49f6-951f-e2fab4b6a855"/>
    <ds:schemaRef ds:uri="31062a0d-ede8-4112-b4bb-00a9c1bc8e16"/>
    <ds:schemaRef ds:uri="a691d84b-3dd5-4079-9911-475dc97027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C9C137E-5349-46B9-9883-36EDD74E7043}">
  <ds:schemaRefs>
    <ds:schemaRef ds:uri="http://schemas.microsoft.com/sharepoint/v3/contenttype/forms"/>
  </ds:schemaRefs>
</ds:datastoreItem>
</file>

<file path=customXml/itemProps3.xml><?xml version="1.0" encoding="utf-8"?>
<ds:datastoreItem xmlns:ds="http://schemas.openxmlformats.org/officeDocument/2006/customXml" ds:itemID="{9C0AD23D-DC93-40DC-970B-378704BDAE9A}">
  <ds:schemaRefs>
    <ds:schemaRef ds:uri="262d2964-6c55-49f6-951f-e2fab4b6a855"/>
    <ds:schemaRef ds:uri="31062a0d-ede8-4112-b4bb-00a9c1bc8e16"/>
    <ds:schemaRef ds:uri="a691d84b-3dd5-4079-9911-475dc97027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4373</TotalTime>
  <Words>1758</Words>
  <Application>Microsoft Office PowerPoint</Application>
  <PresentationFormat>Widescreen</PresentationFormat>
  <Paragraphs>182</Paragraphs>
  <Slides>25</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Calibri Light</vt:lpstr>
      <vt:lpstr>Courier New</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Distribution of Nests</vt:lpstr>
      <vt:lpstr>Distribution of Nests</vt:lpstr>
      <vt:lpstr>Nest Site Comparison</vt:lpstr>
      <vt:lpstr>Nest Site Comparison</vt:lpstr>
      <vt:lpstr>Tree Density: Pinyon-Juniper Woodland</vt:lpstr>
      <vt:lpstr>Tree Density: Pinyon-Juniper Woodland</vt:lpstr>
      <vt:lpstr>Annual Territory Occupancy</vt:lpstr>
      <vt:lpstr>Territory Persistence</vt:lpstr>
      <vt:lpstr>PowerPoint Presentation</vt:lpstr>
      <vt:lpstr>Known Nevada Territory Distribution</vt:lpstr>
      <vt:lpstr>PowerPoint Presentation</vt:lpstr>
      <vt:lpstr>Trends Elsewhere</vt:lpstr>
      <vt:lpstr>Trends Elsewhere</vt:lpstr>
    </vt:vector>
  </TitlesOfParts>
  <Company>Department of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Fish and Wildlife Service National Eagle Support Team (NEST) Analyses Summary and Recommendations for Summit Wind Repowering Project</dc:title>
  <dc:creator>Beeler, Heather</dc:creator>
  <cp:lastModifiedBy>Barnes, Joseph G</cp:lastModifiedBy>
  <cp:revision>36</cp:revision>
  <dcterms:created xsi:type="dcterms:W3CDTF">2020-04-21T18:51:08Z</dcterms:created>
  <dcterms:modified xsi:type="dcterms:W3CDTF">2023-09-22T05:39:05Z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0x0101008CB71F94F595534C836BEB0423BE55B1</vt:lpwstr>
  </property>
  <property fmtid="{D5CDD505-2E9C-101B-9397-08002B2CF9AE}" pid="3" name="MediaServiceImageTags">
    <vt:lpwstr/>
  </property>
</Properties>
</file>